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7"/>
  </p:notesMasterIdLst>
  <p:sldIdLst>
    <p:sldId id="293" r:id="rId5"/>
    <p:sldId id="301" r:id="rId6"/>
    <p:sldId id="295" r:id="rId7"/>
    <p:sldId id="304" r:id="rId8"/>
    <p:sldId id="298" r:id="rId9"/>
    <p:sldId id="307" r:id="rId10"/>
    <p:sldId id="309" r:id="rId11"/>
    <p:sldId id="310" r:id="rId12"/>
    <p:sldId id="312" r:id="rId13"/>
    <p:sldId id="313" r:id="rId14"/>
    <p:sldId id="284" r:id="rId15"/>
    <p:sldId id="31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6" d="100"/>
          <a:sy n="66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dells\Documents\excel%20Dashboard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lls\Documents\excel%20Dashboar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lls\Documents\excel%20Dashboar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lls\Documents\excel%20Dashboar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lls\Documents\excel%20Dashboar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lls\Documents\excel%20Dashboar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3490728731198034E-2"/>
          <c:y val="5.3141101563237168E-2"/>
          <c:w val="0.90921058274499056"/>
          <c:h val="0.84204505686789155"/>
        </c:manualLayout>
      </c:layout>
      <c:barChart>
        <c:barDir val="col"/>
        <c:grouping val="stacked"/>
        <c:varyColors val="0"/>
        <c:ser>
          <c:idx val="0"/>
          <c:order val="0"/>
          <c:spPr>
            <a:solidFill>
              <a:srgbClr val="92D05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elete val="1"/>
          </c:dLbls>
          <c:cat>
            <c:strRef>
              <c:f>ANALYSIS!$K$5:$K$16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ANALYSIS!$L$5:$L$16</c:f>
              <c:numCache>
                <c:formatCode>\$\ 0.00</c:formatCode>
                <c:ptCount val="12"/>
                <c:pt idx="0">
                  <c:v>41346.959999999992</c:v>
                </c:pt>
                <c:pt idx="1">
                  <c:v>30857.300000000003</c:v>
                </c:pt>
                <c:pt idx="2">
                  <c:v>28616.65</c:v>
                </c:pt>
                <c:pt idx="3">
                  <c:v>26579.11</c:v>
                </c:pt>
                <c:pt idx="4">
                  <c:v>30910.45</c:v>
                </c:pt>
                <c:pt idx="5">
                  <c:v>30533.710000000003</c:v>
                </c:pt>
                <c:pt idx="6">
                  <c:v>35251.79</c:v>
                </c:pt>
                <c:pt idx="7">
                  <c:v>35350.400000000016</c:v>
                </c:pt>
                <c:pt idx="8">
                  <c:v>35242.810000000005</c:v>
                </c:pt>
                <c:pt idx="9">
                  <c:v>33500.69000000001</c:v>
                </c:pt>
                <c:pt idx="10">
                  <c:v>36124.07</c:v>
                </c:pt>
                <c:pt idx="11">
                  <c:v>37097.979999999996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58-46B6-9137-90725F443D67}"/>
            </c:ext>
          </c:extLst>
        </c:ser>
        <c:ser>
          <c:idx val="1"/>
          <c:order val="1"/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EB485A45-5BB6-4A99-8D88-A2FC7CBE794B}" type="CELLRANGE">
                      <a:rPr lang="en-US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C958-46B6-9137-90725F443D6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9AF9366-22BB-4C59-8F00-85BFBDDEE034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C958-46B6-9137-90725F443D6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A0180ED7-1951-40DE-9A09-DC6D3CDB0F9C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C958-46B6-9137-90725F443D6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D85AADD3-1FCC-42ED-B547-34B16919EB32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C958-46B6-9137-90725F443D67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3ABACD4E-C1E1-4A46-BA57-197639B4E95D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C958-46B6-9137-90725F443D67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871D2966-2942-40B8-9287-74D923AEA4A0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C958-46B6-9137-90725F443D67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01C4470F-DDED-451D-BD23-6AFD623EC573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C958-46B6-9137-90725F443D67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ED57BB04-F539-4697-8D67-7893128ED661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C958-46B6-9137-90725F443D67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CB4C5A21-0EDD-4513-BC7F-36EC6E1425CC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C958-46B6-9137-90725F443D67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C74095FB-90FE-47D8-9ADE-5BEB1DE66AFD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C958-46B6-9137-90725F443D67}"/>
                </c:ext>
              </c:extLst>
            </c:dLbl>
            <c:dLbl>
              <c:idx val="10"/>
              <c:tx>
                <c:rich>
                  <a:bodyPr/>
                  <a:lstStyle/>
                  <a:p>
                    <a:fld id="{4F90C47A-F248-4CCE-8ABC-FD065475A929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C958-46B6-9137-90725F443D67}"/>
                </c:ext>
              </c:extLst>
            </c:dLbl>
            <c:dLbl>
              <c:idx val="11"/>
              <c:tx>
                <c:rich>
                  <a:bodyPr/>
                  <a:lstStyle/>
                  <a:p>
                    <a:fld id="{FEB17108-54A7-460C-8274-341B988DDBAE}" type="CELLRANGE">
                      <a:rPr lang="en-IN"/>
                      <a:pPr/>
                      <a:t>[CELLRANGE]</a:t>
                    </a:fld>
                    <a:endParaRPr lang="en-IN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C958-46B6-9137-90725F443D67}"/>
                </c:ext>
              </c:extLst>
            </c:dLbl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ANALYSIS!$K$5:$K$16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ANALYSIS!$M$5:$M$16</c:f>
              <c:numCache>
                <c:formatCode>\$\ 0.00</c:formatCode>
                <c:ptCount val="12"/>
                <c:pt idx="0">
                  <c:v>7056.9599999999919</c:v>
                </c:pt>
                <c:pt idx="1">
                  <c:v>5516.3000000000029</c:v>
                </c:pt>
                <c:pt idx="2">
                  <c:v>5179.6500000000015</c:v>
                </c:pt>
                <c:pt idx="3">
                  <c:v>5297.1100000000006</c:v>
                </c:pt>
                <c:pt idx="4">
                  <c:v>4384.4500000000007</c:v>
                </c:pt>
                <c:pt idx="5">
                  <c:v>5654.7100000000028</c:v>
                </c:pt>
                <c:pt idx="6">
                  <c:v>5373.7900000000009</c:v>
                </c:pt>
                <c:pt idx="7">
                  <c:v>5519.400000000016</c:v>
                </c:pt>
                <c:pt idx="8">
                  <c:v>6484.8100000000049</c:v>
                </c:pt>
                <c:pt idx="9">
                  <c:v>5658.6900000000096</c:v>
                </c:pt>
                <c:pt idx="10">
                  <c:v>6818.07</c:v>
                </c:pt>
                <c:pt idx="11">
                  <c:v>5963.9799999999959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ANALYSIS!$N$5:$N$16</c15:f>
                <c15:dlblRangeCache>
                  <c:ptCount val="12"/>
                  <c:pt idx="0">
                    <c:v>21%</c:v>
                  </c:pt>
                  <c:pt idx="1">
                    <c:v>22%</c:v>
                  </c:pt>
                  <c:pt idx="2">
                    <c:v>22%</c:v>
                  </c:pt>
                  <c:pt idx="3">
                    <c:v>25%</c:v>
                  </c:pt>
                  <c:pt idx="4">
                    <c:v>17%</c:v>
                  </c:pt>
                  <c:pt idx="5">
                    <c:v>23%</c:v>
                  </c:pt>
                  <c:pt idx="6">
                    <c:v>18%</c:v>
                  </c:pt>
                  <c:pt idx="7">
                    <c:v>19%</c:v>
                  </c:pt>
                  <c:pt idx="8">
                    <c:v>23%</c:v>
                  </c:pt>
                  <c:pt idx="9">
                    <c:v>20%</c:v>
                  </c:pt>
                  <c:pt idx="10">
                    <c:v>23%</c:v>
                  </c:pt>
                  <c:pt idx="11">
                    <c:v>19%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D-C958-46B6-9137-90725F443D6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40"/>
        <c:overlap val="100"/>
        <c:axId val="1670028271"/>
        <c:axId val="1670039791"/>
      </c:barChart>
      <c:catAx>
        <c:axId val="16700282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0039791"/>
        <c:crosses val="autoZero"/>
        <c:auto val="1"/>
        <c:lblAlgn val="ctr"/>
        <c:lblOffset val="100"/>
        <c:noMultiLvlLbl val="0"/>
      </c:catAx>
      <c:valAx>
        <c:axId val="1670039791"/>
        <c:scaling>
          <c:orientation val="minMax"/>
        </c:scaling>
        <c:delete val="1"/>
        <c:axPos val="l"/>
        <c:numFmt formatCode="\$\ 0.00" sourceLinked="1"/>
        <c:majorTickMark val="none"/>
        <c:minorTickMark val="none"/>
        <c:tickLblPos val="nextTo"/>
        <c:crossAx val="1670028271"/>
        <c:crosses val="autoZero"/>
        <c:crossBetween val="between"/>
      </c:valAx>
      <c:spPr>
        <a:noFill/>
        <a:ln>
          <a:solidFill>
            <a:schemeClr val="accent1">
              <a:alpha val="99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Dashboard.xlsx]ANALYSIS!PivotTable6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</c15:spPr>
            </c:ext>
          </c:extLst>
        </c:dLbl>
      </c:pivotFmt>
      <c:pivotFmt>
        <c:idx val="9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</c15:spPr>
            </c:ext>
          </c:extLst>
        </c:dLbl>
      </c:pivotFmt>
      <c:pivotFmt>
        <c:idx val="13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</c15:spPr>
            </c:ext>
          </c:extLst>
        </c:dLbl>
      </c:pivotFmt>
      <c:pivotFmt>
        <c:idx val="17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ANALYSIS!$AL$4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4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6E8-4089-AF99-B0D337513614}"/>
              </c:ext>
            </c:extLst>
          </c:dPt>
          <c:dPt>
            <c:idx val="1"/>
            <c:bubble3D val="0"/>
            <c:spPr>
              <a:solidFill>
                <a:srgbClr val="FF99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6E8-4089-AF99-B0D337513614}"/>
              </c:ext>
            </c:extLst>
          </c:dPt>
          <c:dPt>
            <c:idx val="2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6E8-4089-AF99-B0D33751361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</c:ext>
            </c:extLst>
          </c:dLbls>
          <c:cat>
            <c:strRef>
              <c:f>ANALYSIS!$AK$5:$AK$8</c:f>
              <c:strCache>
                <c:ptCount val="3"/>
                <c:pt idx="0">
                  <c:v>Direct Sales</c:v>
                </c:pt>
                <c:pt idx="1">
                  <c:v>Online</c:v>
                </c:pt>
                <c:pt idx="2">
                  <c:v>Wholesaler</c:v>
                </c:pt>
              </c:strCache>
            </c:strRef>
          </c:cat>
          <c:val>
            <c:numRef>
              <c:f>ANALYSIS!$AL$5:$AL$8</c:f>
              <c:numCache>
                <c:formatCode>\$\ 0.00</c:formatCode>
                <c:ptCount val="3"/>
                <c:pt idx="0">
                  <c:v>208140.15000000005</c:v>
                </c:pt>
                <c:pt idx="1">
                  <c:v>133923.87000000002</c:v>
                </c:pt>
                <c:pt idx="2">
                  <c:v>59347.900000000009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6E8-4089-AF99-B0D3375136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00B0F0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Dashboard.xlsx]ANALYSIS!PivotTable7</c:name>
    <c:fmtId val="-1"/>
  </c:pivotSource>
  <c:chart>
    <c:autoTitleDeleted val="1"/>
    <c:pivotFmts>
      <c:pivotFmt>
        <c:idx val="0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FF6600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FF6600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rgbClr val="FF6600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FF6600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FF9900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rgbClr val="FF6600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ANALYSIS!$AO$4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FF9900"/>
            </a:solidFill>
          </c:spPr>
          <c:dPt>
            <c:idx val="0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0EF-46CD-8BB4-8E41AA687AEC}"/>
              </c:ext>
            </c:extLst>
          </c:dPt>
          <c:dPt>
            <c:idx val="1"/>
            <c:bubble3D val="0"/>
            <c:spPr>
              <a:solidFill>
                <a:srgbClr val="FF66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0EF-46CD-8BB4-8E41AA687AEC}"/>
              </c:ext>
            </c:extLst>
          </c:dPt>
          <c:dLbls>
            <c:dLbl>
              <c:idx val="0"/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0EF-46CD-8BB4-8E41AA687AEC}"/>
                </c:ext>
              </c:extLst>
            </c:dLbl>
            <c:dLbl>
              <c:idx val="1"/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0EF-46CD-8BB4-8E41AA687AE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ANALYSIS!$AN$5:$AN$7</c:f>
              <c:strCache>
                <c:ptCount val="2"/>
                <c:pt idx="0">
                  <c:v>Cash</c:v>
                </c:pt>
                <c:pt idx="1">
                  <c:v>Online</c:v>
                </c:pt>
              </c:strCache>
            </c:strRef>
          </c:cat>
          <c:val>
            <c:numRef>
              <c:f>ANALYSIS!$AO$5:$AO$7</c:f>
              <c:numCache>
                <c:formatCode>\$\ 0.00</c:formatCode>
                <c:ptCount val="2"/>
                <c:pt idx="0">
                  <c:v>199516.90000000008</c:v>
                </c:pt>
                <c:pt idx="1">
                  <c:v>201895.01999999993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0EF-46CD-8BB4-8E41AA687AE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D8EFFF">
        <a:lumMod val="75000"/>
      </a:srgbClr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Dashboard.xlsx]ANALYSIS!PivotTable1</c:name>
    <c:fmtId val="-1"/>
  </c:pivotSource>
  <c:chart>
    <c:autoTitleDeleted val="1"/>
    <c:pivotFmts>
      <c:pivotFmt>
        <c:idx val="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lumMod val="2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lumMod val="2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lumMod val="2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401231933940033"/>
          <c:y val="4.1643334542998803E-2"/>
          <c:w val="0.85801408319837502"/>
          <c:h val="0.77792468147267124"/>
        </c:manualLayout>
      </c:layout>
      <c:areaChart>
        <c:grouping val="standard"/>
        <c:varyColors val="0"/>
        <c:ser>
          <c:idx val="0"/>
          <c:order val="0"/>
          <c:tx>
            <c:strRef>
              <c:f>ANALYSIS!$B$4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D8EFFF">
                <a:lumMod val="75000"/>
              </a:srgbClr>
            </a:solidFill>
            <a:ln>
              <a:noFill/>
            </a:ln>
            <a:effectLst/>
          </c:spPr>
          <c:cat>
            <c:strRef>
              <c:f>ANALYSIS!$A$5:$A$36</c:f>
              <c:strCache>
                <c:ptCount val="31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</c:strCache>
            </c:strRef>
          </c:cat>
          <c:val>
            <c:numRef>
              <c:f>ANALYSIS!$B$5:$B$36</c:f>
              <c:numCache>
                <c:formatCode>\$\ 0.00,\ "k"</c:formatCode>
                <c:ptCount val="31"/>
                <c:pt idx="0">
                  <c:v>13167.810000000001</c:v>
                </c:pt>
                <c:pt idx="1">
                  <c:v>13210.220000000001</c:v>
                </c:pt>
                <c:pt idx="2">
                  <c:v>20202.099999999995</c:v>
                </c:pt>
                <c:pt idx="3">
                  <c:v>11312.2</c:v>
                </c:pt>
                <c:pt idx="4">
                  <c:v>11711.449999999999</c:v>
                </c:pt>
                <c:pt idx="5">
                  <c:v>14365.540000000005</c:v>
                </c:pt>
                <c:pt idx="6">
                  <c:v>7132.79</c:v>
                </c:pt>
                <c:pt idx="7">
                  <c:v>14262.46</c:v>
                </c:pt>
                <c:pt idx="8">
                  <c:v>16824.670000000002</c:v>
                </c:pt>
                <c:pt idx="9">
                  <c:v>15229.35</c:v>
                </c:pt>
                <c:pt idx="10">
                  <c:v>11915.58</c:v>
                </c:pt>
                <c:pt idx="11">
                  <c:v>14837.359999999999</c:v>
                </c:pt>
                <c:pt idx="12">
                  <c:v>8084.26</c:v>
                </c:pt>
                <c:pt idx="13">
                  <c:v>9461.1400000000012</c:v>
                </c:pt>
                <c:pt idx="14">
                  <c:v>12189.7</c:v>
                </c:pt>
                <c:pt idx="15">
                  <c:v>12762.63</c:v>
                </c:pt>
                <c:pt idx="16">
                  <c:v>3659.24</c:v>
                </c:pt>
                <c:pt idx="17">
                  <c:v>18582.390000000003</c:v>
                </c:pt>
                <c:pt idx="18">
                  <c:v>10204.229999999998</c:v>
                </c:pt>
                <c:pt idx="19">
                  <c:v>20482.78</c:v>
                </c:pt>
                <c:pt idx="20">
                  <c:v>10665.4</c:v>
                </c:pt>
                <c:pt idx="21">
                  <c:v>11315.839999999997</c:v>
                </c:pt>
                <c:pt idx="22">
                  <c:v>18818.189999999999</c:v>
                </c:pt>
                <c:pt idx="23">
                  <c:v>11488.4</c:v>
                </c:pt>
                <c:pt idx="24">
                  <c:v>18688.430000000004</c:v>
                </c:pt>
                <c:pt idx="25">
                  <c:v>13710.079999999998</c:v>
                </c:pt>
                <c:pt idx="26">
                  <c:v>11440.67</c:v>
                </c:pt>
                <c:pt idx="27">
                  <c:v>13306.16</c:v>
                </c:pt>
                <c:pt idx="28">
                  <c:v>8794.48</c:v>
                </c:pt>
                <c:pt idx="29">
                  <c:v>16666.269999999997</c:v>
                </c:pt>
                <c:pt idx="30">
                  <c:v>6920.0999999999995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D4-45DC-A279-27CB46B21A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6436447"/>
        <c:axId val="406426367"/>
      </c:areaChart>
      <c:catAx>
        <c:axId val="406436447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426367"/>
        <c:crosses val="autoZero"/>
        <c:auto val="1"/>
        <c:lblAlgn val="ctr"/>
        <c:lblOffset val="100"/>
        <c:noMultiLvlLbl val="0"/>
      </c:catAx>
      <c:valAx>
        <c:axId val="406426367"/>
        <c:scaling>
          <c:orientation val="minMax"/>
        </c:scaling>
        <c:delete val="0"/>
        <c:axPos val="l"/>
        <c:numFmt formatCode="\$\ 0.00,\ &quot;k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4364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Dashboard.xlsx]ANALYSIS!PivotTable6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FF00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2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3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6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7"/>
        <c:spPr>
          <a:solidFill>
            <a:srgbClr val="FF00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8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10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11"/>
        <c:spPr>
          <a:solidFill>
            <a:srgbClr val="FF00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12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14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15"/>
        <c:spPr>
          <a:solidFill>
            <a:srgbClr val="FF00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16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solidFill>
            <a:schemeClr val="accent4">
              <a:lumMod val="50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18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  <c:pivotFmt>
        <c:idx val="19"/>
        <c:spPr>
          <a:solidFill>
            <a:srgbClr val="FF00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ANALYSIS!$AL$4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0000"/>
                      <a:lumMod val="100000"/>
                    </a:schemeClr>
                  </a:gs>
                  <a:gs pos="50000">
                    <a:schemeClr val="accent1">
                      <a:shade val="99000"/>
                      <a:satMod val="105000"/>
                      <a:lumMod val="100000"/>
                    </a:schemeClr>
                  </a:gs>
                  <a:gs pos="100000">
                    <a:schemeClr val="accent1">
                      <a:shade val="98000"/>
                      <a:satMod val="105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flat" dir="tl">
                  <a:rot lat="0" lon="0" rev="4200000"/>
                </a:lightRig>
              </a:scene3d>
              <a:sp3d prstMaterial="flat">
                <a:bevelT w="50800" h="63500" prst="riblet"/>
              </a:sp3d>
            </c:spPr>
            <c:extLst>
              <c:ext xmlns:c16="http://schemas.microsoft.com/office/drawing/2014/chart" uri="{C3380CC4-5D6E-409C-BE32-E72D297353CC}">
                <c16:uniqueId val="{00000001-8FB6-4242-84A0-BC30DC198079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0000"/>
                      <a:lumMod val="100000"/>
                    </a:schemeClr>
                  </a:gs>
                  <a:gs pos="50000">
                    <a:schemeClr val="accent2">
                      <a:shade val="99000"/>
                      <a:satMod val="105000"/>
                      <a:lumMod val="100000"/>
                    </a:schemeClr>
                  </a:gs>
                  <a:gs pos="100000">
                    <a:schemeClr val="accent2">
                      <a:shade val="98000"/>
                      <a:satMod val="105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flat" dir="tl">
                  <a:rot lat="0" lon="0" rev="4200000"/>
                </a:lightRig>
              </a:scene3d>
              <a:sp3d prstMaterial="flat">
                <a:bevelT w="50800" h="63500" prst="riblet"/>
              </a:sp3d>
            </c:spPr>
            <c:extLst>
              <c:ext xmlns:c16="http://schemas.microsoft.com/office/drawing/2014/chart" uri="{C3380CC4-5D6E-409C-BE32-E72D297353CC}">
                <c16:uniqueId val="{00000003-8FB6-4242-84A0-BC30DC198079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0000"/>
                      <a:lumMod val="100000"/>
                    </a:schemeClr>
                  </a:gs>
                  <a:gs pos="50000">
                    <a:schemeClr val="accent3">
                      <a:shade val="99000"/>
                      <a:satMod val="105000"/>
                      <a:lumMod val="100000"/>
                    </a:schemeClr>
                  </a:gs>
                  <a:gs pos="100000">
                    <a:schemeClr val="accent3">
                      <a:shade val="98000"/>
                      <a:satMod val="105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flat" dir="tl">
                  <a:rot lat="0" lon="0" rev="4200000"/>
                </a:lightRig>
              </a:scene3d>
              <a:sp3d prstMaterial="flat">
                <a:bevelT w="50800" h="63500" prst="riblet"/>
              </a:sp3d>
            </c:spPr>
            <c:extLst>
              <c:ext xmlns:c16="http://schemas.microsoft.com/office/drawing/2014/chart" uri="{C3380CC4-5D6E-409C-BE32-E72D297353CC}">
                <c16:uniqueId val="{00000005-8FB6-4242-84A0-BC30DC198079}"/>
              </c:ext>
            </c:extLst>
          </c:dPt>
          <c:dLbls>
            <c:spPr>
              <a:solidFill>
                <a:schemeClr val="lt1"/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ANALYSIS!$AK$5:$AK$8</c:f>
              <c:strCache>
                <c:ptCount val="3"/>
                <c:pt idx="0">
                  <c:v>Direct Sales</c:v>
                </c:pt>
                <c:pt idx="1">
                  <c:v>Online</c:v>
                </c:pt>
                <c:pt idx="2">
                  <c:v>Wholesaler</c:v>
                </c:pt>
              </c:strCache>
            </c:strRef>
          </c:cat>
          <c:val>
            <c:numRef>
              <c:f>ANALYSIS!$AL$5:$AL$8</c:f>
              <c:numCache>
                <c:formatCode>\$\ 0.00</c:formatCode>
                <c:ptCount val="3"/>
                <c:pt idx="0">
                  <c:v>208140.15000000005</c:v>
                </c:pt>
                <c:pt idx="1">
                  <c:v>133923.87000000002</c:v>
                </c:pt>
                <c:pt idx="2">
                  <c:v>59347.900000000009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FB6-4242-84A0-BC30DC1980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Dashboard.xlsx]ANALYSIS!PivotTable7</c:name>
    <c:fmtId val="-1"/>
  </c:pivotSource>
  <c:chart>
    <c:autoTitleDeleted val="1"/>
    <c:pivotFmts>
      <c:pivotFmt>
        <c:idx val="0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FF66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FF66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rgbClr val="FF66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FF66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FF99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4">
              <a:lumMod val="75000"/>
            </a:schemeClr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rgbClr val="FF6600"/>
          </a:solidFill>
          <a:ln w="1905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ANALYSIS!$AO$4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0000"/>
                      <a:lumMod val="100000"/>
                    </a:schemeClr>
                  </a:gs>
                  <a:gs pos="50000">
                    <a:schemeClr val="accent1">
                      <a:shade val="99000"/>
                      <a:satMod val="105000"/>
                      <a:lumMod val="100000"/>
                    </a:schemeClr>
                  </a:gs>
                  <a:gs pos="100000">
                    <a:schemeClr val="accent1">
                      <a:shade val="98000"/>
                      <a:satMod val="105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flat" dir="tl">
                  <a:rot lat="0" lon="0" rev="4200000"/>
                </a:lightRig>
              </a:scene3d>
              <a:sp3d prstMaterial="flat">
                <a:bevelT w="50800" h="63500" prst="riblet"/>
              </a:sp3d>
            </c:spPr>
            <c:extLst>
              <c:ext xmlns:c16="http://schemas.microsoft.com/office/drawing/2014/chart" uri="{C3380CC4-5D6E-409C-BE32-E72D297353CC}">
                <c16:uniqueId val="{00000001-2B8B-45DD-8D41-C9F21C277EA2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0000"/>
                      <a:lumMod val="100000"/>
                    </a:schemeClr>
                  </a:gs>
                  <a:gs pos="50000">
                    <a:schemeClr val="accent2">
                      <a:shade val="99000"/>
                      <a:satMod val="105000"/>
                      <a:lumMod val="100000"/>
                    </a:schemeClr>
                  </a:gs>
                  <a:gs pos="100000">
                    <a:schemeClr val="accent2">
                      <a:shade val="98000"/>
                      <a:satMod val="105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flat" dir="tl">
                  <a:rot lat="0" lon="0" rev="4200000"/>
                </a:lightRig>
              </a:scene3d>
              <a:sp3d prstMaterial="flat">
                <a:bevelT w="50800" h="63500" prst="riblet"/>
              </a:sp3d>
            </c:spPr>
            <c:extLst>
              <c:ext xmlns:c16="http://schemas.microsoft.com/office/drawing/2014/chart" uri="{C3380CC4-5D6E-409C-BE32-E72D297353CC}">
                <c16:uniqueId val="{00000003-2B8B-45DD-8D41-C9F21C277EA2}"/>
              </c:ext>
            </c:extLst>
          </c:dPt>
          <c:dLbls>
            <c:dLbl>
              <c:idx val="0"/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B8B-45DD-8D41-C9F21C277EA2}"/>
                </c:ext>
              </c:extLst>
            </c:dLbl>
            <c:dLbl>
              <c:idx val="1"/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B8B-45DD-8D41-C9F21C277E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ANALYSIS!$AN$5:$AN$7</c:f>
              <c:strCache>
                <c:ptCount val="2"/>
                <c:pt idx="0">
                  <c:v>Cash</c:v>
                </c:pt>
                <c:pt idx="1">
                  <c:v>Online</c:v>
                </c:pt>
              </c:strCache>
            </c:strRef>
          </c:cat>
          <c:val>
            <c:numRef>
              <c:f>ANALYSIS!$AO$5:$AO$7</c:f>
              <c:numCache>
                <c:formatCode>\$\ 0.00</c:formatCode>
                <c:ptCount val="2"/>
                <c:pt idx="0">
                  <c:v>199516.90000000008</c:v>
                </c:pt>
                <c:pt idx="1">
                  <c:v>201895.01999999993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B8B-45DD-8D41-C9F21C277EA2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Dashboard.xlsx]ANALYSIS!PivotTable1</c:name>
    <c:fmtId val="-1"/>
  </c:pivotSource>
  <c:chart>
    <c:autoTitleDeleted val="1"/>
    <c:pivotFmts>
      <c:pivotFmt>
        <c:idx val="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lumMod val="2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lumMod val="2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lumMod val="2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401231933940033"/>
          <c:y val="4.1643334542998803E-2"/>
          <c:w val="0.85801408319837502"/>
          <c:h val="0.77792468147267124"/>
        </c:manualLayout>
      </c:layout>
      <c:areaChart>
        <c:grouping val="standard"/>
        <c:varyColors val="0"/>
        <c:ser>
          <c:idx val="0"/>
          <c:order val="0"/>
          <c:tx>
            <c:strRef>
              <c:f>ANALYSIS!$B$4</c:f>
              <c:strCache>
                <c:ptCount val="1"/>
                <c:pt idx="0">
                  <c:v>Total</c:v>
                </c:pt>
              </c:strCache>
            </c:strRef>
          </c:tx>
          <c:spPr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0" scaled="1"/>
            </a:gradFill>
            <a:ln>
              <a:noFill/>
            </a:ln>
            <a:effectLst>
              <a:innerShdw dist="12700" dir="16200000">
                <a:schemeClr val="lt1">
                  <a:alpha val="75000"/>
                </a:schemeClr>
              </a:innerShdw>
            </a:effectLst>
          </c:spPr>
          <c:cat>
            <c:strRef>
              <c:f>ANALYSIS!$A$5:$A$36</c:f>
              <c:strCache>
                <c:ptCount val="31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</c:strCache>
            </c:strRef>
          </c:cat>
          <c:val>
            <c:numRef>
              <c:f>ANALYSIS!$B$5:$B$36</c:f>
              <c:numCache>
                <c:formatCode>\$\ 0.00,\ "k"</c:formatCode>
                <c:ptCount val="31"/>
                <c:pt idx="0">
                  <c:v>13167.810000000001</c:v>
                </c:pt>
                <c:pt idx="1">
                  <c:v>13210.220000000001</c:v>
                </c:pt>
                <c:pt idx="2">
                  <c:v>20202.099999999995</c:v>
                </c:pt>
                <c:pt idx="3">
                  <c:v>11312.2</c:v>
                </c:pt>
                <c:pt idx="4">
                  <c:v>11711.449999999999</c:v>
                </c:pt>
                <c:pt idx="5">
                  <c:v>14365.540000000005</c:v>
                </c:pt>
                <c:pt idx="6">
                  <c:v>7132.79</c:v>
                </c:pt>
                <c:pt idx="7">
                  <c:v>14262.46</c:v>
                </c:pt>
                <c:pt idx="8">
                  <c:v>16824.670000000002</c:v>
                </c:pt>
                <c:pt idx="9">
                  <c:v>15229.35</c:v>
                </c:pt>
                <c:pt idx="10">
                  <c:v>11915.58</c:v>
                </c:pt>
                <c:pt idx="11">
                  <c:v>14837.359999999999</c:v>
                </c:pt>
                <c:pt idx="12">
                  <c:v>8084.26</c:v>
                </c:pt>
                <c:pt idx="13">
                  <c:v>9461.1400000000012</c:v>
                </c:pt>
                <c:pt idx="14">
                  <c:v>12189.7</c:v>
                </c:pt>
                <c:pt idx="15">
                  <c:v>12762.63</c:v>
                </c:pt>
                <c:pt idx="16">
                  <c:v>3659.24</c:v>
                </c:pt>
                <c:pt idx="17">
                  <c:v>18582.390000000003</c:v>
                </c:pt>
                <c:pt idx="18">
                  <c:v>10204.229999999998</c:v>
                </c:pt>
                <c:pt idx="19">
                  <c:v>20482.78</c:v>
                </c:pt>
                <c:pt idx="20">
                  <c:v>10665.4</c:v>
                </c:pt>
                <c:pt idx="21">
                  <c:v>11315.839999999997</c:v>
                </c:pt>
                <c:pt idx="22">
                  <c:v>18818.189999999999</c:v>
                </c:pt>
                <c:pt idx="23">
                  <c:v>11488.4</c:v>
                </c:pt>
                <c:pt idx="24">
                  <c:v>18688.430000000004</c:v>
                </c:pt>
                <c:pt idx="25">
                  <c:v>13710.079999999998</c:v>
                </c:pt>
                <c:pt idx="26">
                  <c:v>11440.67</c:v>
                </c:pt>
                <c:pt idx="27">
                  <c:v>13306.16</c:v>
                </c:pt>
                <c:pt idx="28">
                  <c:v>8794.48</c:v>
                </c:pt>
                <c:pt idx="29">
                  <c:v>16666.269999999997</c:v>
                </c:pt>
                <c:pt idx="30">
                  <c:v>6920.0999999999995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38-4571-AC5B-CE781BFEDD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lt1">
                  <a:alpha val="40000"/>
                </a:schemeClr>
              </a:solidFill>
              <a:round/>
            </a:ln>
            <a:effectLst/>
          </c:spPr>
        </c:dropLines>
        <c:axId val="406436447"/>
        <c:axId val="406426367"/>
      </c:areaChart>
      <c:catAx>
        <c:axId val="4064364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75" cap="flat" cmpd="sng" algn="ctr">
            <a:solidFill>
              <a:schemeClr val="lt1">
                <a:lumMod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cap="all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426367"/>
        <c:crosses val="autoZero"/>
        <c:auto val="1"/>
        <c:lblAlgn val="ctr"/>
        <c:lblOffset val="100"/>
        <c:noMultiLvlLbl val="0"/>
      </c:catAx>
      <c:valAx>
        <c:axId val="406426367"/>
        <c:scaling>
          <c:orientation val="minMax"/>
        </c:scaling>
        <c:delete val="0"/>
        <c:axPos val="l"/>
        <c:numFmt formatCode="\$\ 0.00,\ &quot;k&quot;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4364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lt1">
          <a:lumMod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77">
  <cs:axisTitle>
    <cs:lnRef idx="0"/>
    <cs:fillRef idx="0"/>
    <cs:effectRef idx="0"/>
    <cs:fontRef idx="minor">
      <a:schemeClr val="lt1">
        <a:lumMod val="8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75" cap="flat" cmpd="sng" algn="ctr">
        <a:solidFill>
          <a:schemeClr val="lt1">
            <a:lumMod val="75000"/>
          </a:schemeClr>
        </a:solidFill>
        <a:round/>
        <a:headEnd type="none" w="sm" len="sm"/>
        <a:tailEnd type="none" w="sm" len="sm"/>
      </a:ln>
    </cs:spPr>
    <cs:defRPr sz="1197" b="1" kern="1200" cap="all" baseline="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lt1">
            <a:lumMod val="7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85000"/>
      </a:schemeClr>
    </cs:fontRef>
    <cs:spPr>
      <a:solidFill>
        <a:schemeClr val="dk1">
          <a:lumMod val="65000"/>
          <a:lumOff val="35000"/>
        </a:schemeClr>
      </a:solidFill>
      <a:ln>
        <a:solidFill>
          <a:schemeClr val="lt1">
            <a:lumMod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>
        <a:gsLst>
          <a:gs pos="100000">
            <a:schemeClr val="phClr"/>
          </a:gs>
          <a:gs pos="0">
            <a:schemeClr val="phClr">
              <a:lumMod val="75000"/>
            </a:schemeClr>
          </a:gs>
        </a:gsLst>
        <a:lin ang="0" scaled="1"/>
      </a:gradFill>
      <a:effectLst>
        <a:innerShdw dist="12700" dir="16200000">
          <a:schemeClr val="lt1">
            <a:alpha val="75000"/>
          </a:schemeClr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100000">
            <a:schemeClr val="phClr"/>
          </a:gs>
          <a:gs pos="0">
            <a:schemeClr val="phClr">
              <a:lumMod val="75000"/>
            </a:schemeClr>
          </a:gs>
        </a:gsLst>
        <a:lin ang="0" scaled="1"/>
      </a:gradFill>
      <a:effectLst>
        <a:innerShdw dist="12700" dir="16200000">
          <a:schemeClr val="lt1">
            <a:alpha val="75000"/>
          </a:schemeClr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540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50000"/>
      </a:schemeClr>
    </cs:fontRef>
    <cs:spPr>
      <a:ln w="9525">
        <a:solidFill>
          <a:schemeClr val="lt1">
            <a:lumMod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4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4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prstDash val="sysDot"/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6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bg1">
        <a:lumMod val="85000"/>
      </a:schemeClr>
    </cs:fontRef>
    <cs:spPr>
      <a:ln w="19050" cap="flat" cmpd="sng" algn="ctr">
        <a:solidFill>
          <a:schemeClr val="bg1">
            <a:lumMod val="85000"/>
          </a:schemeClr>
        </a:solidFill>
        <a:round/>
        <a:headEnd type="none" w="sm" len="sm"/>
        <a:tailEnd type="none" w="sm" len="sm"/>
      </a:ln>
    </cs:spPr>
    <cs:defRPr sz="1197" b="1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ajor">
      <a:schemeClr val="lt1">
        <a:lumMod val="8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C5F05C-8CCF-4B63-B9C3-1D2F128A8040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D168986-F55B-4E77-8445-1151A3288B83}">
      <dgm:prSet/>
      <dgm:spPr/>
      <dgm:t>
        <a:bodyPr/>
        <a:lstStyle/>
        <a:p>
          <a:r>
            <a:rPr lang="en-US" b="1" i="0" baseline="0" dirty="0"/>
            <a:t>January</a:t>
          </a:r>
          <a:r>
            <a:rPr lang="en-US" b="0" i="0" baseline="0" dirty="0"/>
            <a:t> had the highest sales (</a:t>
          </a:r>
          <a:r>
            <a:rPr lang="en-US" b="1" i="0" baseline="0" dirty="0"/>
            <a:t>$41,346.96</a:t>
          </a:r>
          <a:r>
            <a:rPr lang="en-US" b="0" i="0" baseline="0" dirty="0"/>
            <a:t>) and profit, indicating strong start-of-year demand or post-holiday momentum.</a:t>
          </a:r>
          <a:endParaRPr lang="en-US" dirty="0"/>
        </a:p>
      </dgm:t>
    </dgm:pt>
    <dgm:pt modelId="{1ABB56DE-87E9-4FBB-92E6-6BD31E32898E}" type="parTrans" cxnId="{49EAAFBC-4B91-4E16-8636-0B021261D7C1}">
      <dgm:prSet/>
      <dgm:spPr/>
      <dgm:t>
        <a:bodyPr/>
        <a:lstStyle/>
        <a:p>
          <a:endParaRPr lang="en-US"/>
        </a:p>
      </dgm:t>
    </dgm:pt>
    <dgm:pt modelId="{D369CC10-35A3-41ED-AEDD-09E31D4A0EDB}" type="sibTrans" cxnId="{49EAAFBC-4B91-4E16-8636-0B021261D7C1}">
      <dgm:prSet/>
      <dgm:spPr/>
      <dgm:t>
        <a:bodyPr/>
        <a:lstStyle/>
        <a:p>
          <a:endParaRPr lang="en-US"/>
        </a:p>
      </dgm:t>
    </dgm:pt>
    <dgm:pt modelId="{B2E07236-7C1A-4A69-B23B-AE5407F8EAC3}">
      <dgm:prSet/>
      <dgm:spPr/>
      <dgm:t>
        <a:bodyPr/>
        <a:lstStyle/>
        <a:p>
          <a:r>
            <a:rPr lang="en-US" b="1" i="0" baseline="0" dirty="0"/>
            <a:t>April</a:t>
          </a:r>
          <a:r>
            <a:rPr lang="en-US" b="0" i="0" baseline="0" dirty="0"/>
            <a:t> had the highest profit margin (</a:t>
          </a:r>
          <a:r>
            <a:rPr lang="en-US" b="1" i="0" baseline="0" dirty="0"/>
            <a:t>25%</a:t>
          </a:r>
          <a:r>
            <a:rPr lang="en-US" b="0" i="0" baseline="0" dirty="0"/>
            <a:t>) despite low sales, suggesting high-margin products or reduced operating costs.</a:t>
          </a:r>
          <a:endParaRPr lang="en-US" dirty="0"/>
        </a:p>
      </dgm:t>
    </dgm:pt>
    <dgm:pt modelId="{6D5F92D4-1A56-43E3-9E25-1D43DD986771}" type="parTrans" cxnId="{53C30B05-6CA8-4081-99E2-1728CF58D4A7}">
      <dgm:prSet/>
      <dgm:spPr/>
      <dgm:t>
        <a:bodyPr/>
        <a:lstStyle/>
        <a:p>
          <a:endParaRPr lang="en-US"/>
        </a:p>
      </dgm:t>
    </dgm:pt>
    <dgm:pt modelId="{19BB7C2D-D752-4742-8847-F236B0555A01}" type="sibTrans" cxnId="{53C30B05-6CA8-4081-99E2-1728CF58D4A7}">
      <dgm:prSet/>
      <dgm:spPr/>
      <dgm:t>
        <a:bodyPr/>
        <a:lstStyle/>
        <a:p>
          <a:endParaRPr lang="en-US"/>
        </a:p>
      </dgm:t>
    </dgm:pt>
    <dgm:pt modelId="{C78B1D3B-AB60-49B4-8938-39C229152297}">
      <dgm:prSet/>
      <dgm:spPr/>
      <dgm:t>
        <a:bodyPr/>
        <a:lstStyle/>
        <a:p>
          <a:r>
            <a:rPr lang="en-US" b="1" i="0" baseline="0" dirty="0"/>
            <a:t>May</a:t>
          </a:r>
          <a:r>
            <a:rPr lang="en-US" b="0" i="0" baseline="0" dirty="0"/>
            <a:t> showed the lowest profit margin (</a:t>
          </a:r>
          <a:r>
            <a:rPr lang="en-US" b="1" i="0" baseline="0" dirty="0"/>
            <a:t>17%</a:t>
          </a:r>
          <a:r>
            <a:rPr lang="en-US" b="0" i="0" baseline="0" dirty="0"/>
            <a:t>), likely due to higher costs, discounts, or lower-value product focus.</a:t>
          </a:r>
          <a:endParaRPr lang="en-US" dirty="0"/>
        </a:p>
      </dgm:t>
    </dgm:pt>
    <dgm:pt modelId="{CA030DE7-3C70-407B-B6D3-BCB8DD694925}" type="parTrans" cxnId="{7DF380BC-2356-4582-A5BD-4C5254379F21}">
      <dgm:prSet/>
      <dgm:spPr/>
      <dgm:t>
        <a:bodyPr/>
        <a:lstStyle/>
        <a:p>
          <a:endParaRPr lang="en-US"/>
        </a:p>
      </dgm:t>
    </dgm:pt>
    <dgm:pt modelId="{B0C36090-157F-41D4-B6F8-388D99CE0DFF}" type="sibTrans" cxnId="{7DF380BC-2356-4582-A5BD-4C5254379F21}">
      <dgm:prSet/>
      <dgm:spPr/>
      <dgm:t>
        <a:bodyPr/>
        <a:lstStyle/>
        <a:p>
          <a:endParaRPr lang="en-US"/>
        </a:p>
      </dgm:t>
    </dgm:pt>
    <dgm:pt modelId="{A70129BA-9490-4D90-8187-3216404FA62E}">
      <dgm:prSet/>
      <dgm:spPr/>
      <dgm:t>
        <a:bodyPr/>
        <a:lstStyle/>
        <a:p>
          <a:r>
            <a:rPr lang="en-US" b="1" i="0" baseline="0" dirty="0"/>
            <a:t>September to November</a:t>
          </a:r>
          <a:r>
            <a:rPr lang="en-US" b="0" i="0" baseline="0" dirty="0"/>
            <a:t> maintained consistent sales and profit margins (</a:t>
          </a:r>
          <a:r>
            <a:rPr lang="en-US" b="1" i="0" baseline="0" dirty="0"/>
            <a:t>~20–23%</a:t>
          </a:r>
          <a:r>
            <a:rPr lang="en-US" b="0" i="0" baseline="0" dirty="0"/>
            <a:t>), reflecting stable business operations.</a:t>
          </a:r>
          <a:endParaRPr lang="en-US" dirty="0"/>
        </a:p>
      </dgm:t>
    </dgm:pt>
    <dgm:pt modelId="{CA07A52B-D885-4EE2-BF3F-FA7893E1DDDF}" type="parTrans" cxnId="{61B97DB0-AB23-4397-B621-E30F6FD67B6E}">
      <dgm:prSet/>
      <dgm:spPr/>
      <dgm:t>
        <a:bodyPr/>
        <a:lstStyle/>
        <a:p>
          <a:endParaRPr lang="en-US"/>
        </a:p>
      </dgm:t>
    </dgm:pt>
    <dgm:pt modelId="{01921C0F-25E7-4904-9AB0-F8F110FB24C5}" type="sibTrans" cxnId="{61B97DB0-AB23-4397-B621-E30F6FD67B6E}">
      <dgm:prSet/>
      <dgm:spPr/>
      <dgm:t>
        <a:bodyPr/>
        <a:lstStyle/>
        <a:p>
          <a:endParaRPr lang="en-US"/>
        </a:p>
      </dgm:t>
    </dgm:pt>
    <dgm:pt modelId="{128A02CC-02F4-4D5B-BA12-FB43DAC5D56E}">
      <dgm:prSet/>
      <dgm:spPr/>
      <dgm:t>
        <a:bodyPr/>
        <a:lstStyle/>
        <a:p>
          <a:r>
            <a:rPr lang="en-US" b="1" i="0" baseline="0" dirty="0"/>
            <a:t>December’s</a:t>
          </a:r>
          <a:r>
            <a:rPr lang="en-US" b="0" i="0" baseline="0" dirty="0"/>
            <a:t> sales were strong (</a:t>
          </a:r>
          <a:r>
            <a:rPr lang="en-US" b="1" i="0" baseline="0" dirty="0"/>
            <a:t>$37,097.98</a:t>
          </a:r>
          <a:r>
            <a:rPr lang="en-US" b="0" i="0" baseline="0" dirty="0"/>
            <a:t>), hinting at seasonal demand, but profit margin was moderate at </a:t>
          </a:r>
          <a:r>
            <a:rPr lang="en-US" b="1" i="0" baseline="0" dirty="0"/>
            <a:t>19%</a:t>
          </a:r>
          <a:r>
            <a:rPr lang="en-US" b="0" i="0" baseline="0" dirty="0"/>
            <a:t>.</a:t>
          </a:r>
          <a:endParaRPr lang="en-US" dirty="0"/>
        </a:p>
      </dgm:t>
    </dgm:pt>
    <dgm:pt modelId="{E54075DC-DB97-4633-BC46-6A93D754A4C5}" type="parTrans" cxnId="{C46A0D0A-E8F4-4E12-9E7D-AF37798F8B4B}">
      <dgm:prSet/>
      <dgm:spPr/>
      <dgm:t>
        <a:bodyPr/>
        <a:lstStyle/>
        <a:p>
          <a:endParaRPr lang="en-US"/>
        </a:p>
      </dgm:t>
    </dgm:pt>
    <dgm:pt modelId="{BAA36E80-9C82-46CD-9AFE-5D1422B39840}" type="sibTrans" cxnId="{C46A0D0A-E8F4-4E12-9E7D-AF37798F8B4B}">
      <dgm:prSet/>
      <dgm:spPr/>
      <dgm:t>
        <a:bodyPr/>
        <a:lstStyle/>
        <a:p>
          <a:endParaRPr lang="en-US"/>
        </a:p>
      </dgm:t>
    </dgm:pt>
    <dgm:pt modelId="{C61ABB65-28D3-4638-896F-249ED46DC444}" type="pres">
      <dgm:prSet presAssocID="{98C5F05C-8CCF-4B63-B9C3-1D2F128A804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AC28FBB-A900-4459-9730-15B391FAC81E}" type="pres">
      <dgm:prSet presAssocID="{FD168986-F55B-4E77-8445-1151A3288B83}" presName="hierRoot1" presStyleCnt="0"/>
      <dgm:spPr/>
    </dgm:pt>
    <dgm:pt modelId="{5FC96BA3-AA21-42A1-8E8F-A0A42F9665F6}" type="pres">
      <dgm:prSet presAssocID="{FD168986-F55B-4E77-8445-1151A3288B83}" presName="composite" presStyleCnt="0"/>
      <dgm:spPr/>
    </dgm:pt>
    <dgm:pt modelId="{47F73895-F4EA-4C8A-924A-355CF2C3A1AD}" type="pres">
      <dgm:prSet presAssocID="{FD168986-F55B-4E77-8445-1151A3288B83}" presName="background" presStyleLbl="node0" presStyleIdx="0" presStyleCnt="5"/>
      <dgm:spPr/>
    </dgm:pt>
    <dgm:pt modelId="{E576AA56-9AFC-46FE-BC17-32B47ADEB9EF}" type="pres">
      <dgm:prSet presAssocID="{FD168986-F55B-4E77-8445-1151A3288B83}" presName="text" presStyleLbl="fgAcc0" presStyleIdx="0" presStyleCnt="5">
        <dgm:presLayoutVars>
          <dgm:chPref val="3"/>
        </dgm:presLayoutVars>
      </dgm:prSet>
      <dgm:spPr/>
    </dgm:pt>
    <dgm:pt modelId="{253561B6-5107-40A7-8606-D4854B90D1C4}" type="pres">
      <dgm:prSet presAssocID="{FD168986-F55B-4E77-8445-1151A3288B83}" presName="hierChild2" presStyleCnt="0"/>
      <dgm:spPr/>
    </dgm:pt>
    <dgm:pt modelId="{ECC1252E-7074-4983-A010-7F049404D3B8}" type="pres">
      <dgm:prSet presAssocID="{B2E07236-7C1A-4A69-B23B-AE5407F8EAC3}" presName="hierRoot1" presStyleCnt="0"/>
      <dgm:spPr/>
    </dgm:pt>
    <dgm:pt modelId="{3E78BAFE-45F3-4AAC-B651-7268B3861C16}" type="pres">
      <dgm:prSet presAssocID="{B2E07236-7C1A-4A69-B23B-AE5407F8EAC3}" presName="composite" presStyleCnt="0"/>
      <dgm:spPr/>
    </dgm:pt>
    <dgm:pt modelId="{CECFAE3E-02A6-4922-A503-79363BEE4FCF}" type="pres">
      <dgm:prSet presAssocID="{B2E07236-7C1A-4A69-B23B-AE5407F8EAC3}" presName="background" presStyleLbl="node0" presStyleIdx="1" presStyleCnt="5"/>
      <dgm:spPr/>
    </dgm:pt>
    <dgm:pt modelId="{0824F456-62A9-438F-A289-3BE1FE9EA3B4}" type="pres">
      <dgm:prSet presAssocID="{B2E07236-7C1A-4A69-B23B-AE5407F8EAC3}" presName="text" presStyleLbl="fgAcc0" presStyleIdx="1" presStyleCnt="5">
        <dgm:presLayoutVars>
          <dgm:chPref val="3"/>
        </dgm:presLayoutVars>
      </dgm:prSet>
      <dgm:spPr/>
    </dgm:pt>
    <dgm:pt modelId="{420766EF-C5B6-48E6-BE99-3BFD5C597E1D}" type="pres">
      <dgm:prSet presAssocID="{B2E07236-7C1A-4A69-B23B-AE5407F8EAC3}" presName="hierChild2" presStyleCnt="0"/>
      <dgm:spPr/>
    </dgm:pt>
    <dgm:pt modelId="{41613CD0-1A90-4246-9890-BE6A8BEF0D51}" type="pres">
      <dgm:prSet presAssocID="{C78B1D3B-AB60-49B4-8938-39C229152297}" presName="hierRoot1" presStyleCnt="0"/>
      <dgm:spPr/>
    </dgm:pt>
    <dgm:pt modelId="{95FC7D65-FCDA-4C3A-B695-860F6270279C}" type="pres">
      <dgm:prSet presAssocID="{C78B1D3B-AB60-49B4-8938-39C229152297}" presName="composite" presStyleCnt="0"/>
      <dgm:spPr/>
    </dgm:pt>
    <dgm:pt modelId="{892CF4B5-BC05-42CD-A53C-7A184ED729DB}" type="pres">
      <dgm:prSet presAssocID="{C78B1D3B-AB60-49B4-8938-39C229152297}" presName="background" presStyleLbl="node0" presStyleIdx="2" presStyleCnt="5"/>
      <dgm:spPr/>
    </dgm:pt>
    <dgm:pt modelId="{70E5BDAA-0588-4E0B-B671-C493F9F326BC}" type="pres">
      <dgm:prSet presAssocID="{C78B1D3B-AB60-49B4-8938-39C229152297}" presName="text" presStyleLbl="fgAcc0" presStyleIdx="2" presStyleCnt="5">
        <dgm:presLayoutVars>
          <dgm:chPref val="3"/>
        </dgm:presLayoutVars>
      </dgm:prSet>
      <dgm:spPr/>
    </dgm:pt>
    <dgm:pt modelId="{CE7ED971-45CD-4A72-AC39-D12FD7F20EF8}" type="pres">
      <dgm:prSet presAssocID="{C78B1D3B-AB60-49B4-8938-39C229152297}" presName="hierChild2" presStyleCnt="0"/>
      <dgm:spPr/>
    </dgm:pt>
    <dgm:pt modelId="{DD658FCB-22B9-4F7C-887F-F29C9FE65476}" type="pres">
      <dgm:prSet presAssocID="{A70129BA-9490-4D90-8187-3216404FA62E}" presName="hierRoot1" presStyleCnt="0"/>
      <dgm:spPr/>
    </dgm:pt>
    <dgm:pt modelId="{E2D23442-F3B9-426E-933B-F0A59FF4CE88}" type="pres">
      <dgm:prSet presAssocID="{A70129BA-9490-4D90-8187-3216404FA62E}" presName="composite" presStyleCnt="0"/>
      <dgm:spPr/>
    </dgm:pt>
    <dgm:pt modelId="{CF386D76-6158-439D-9545-1952995CFE59}" type="pres">
      <dgm:prSet presAssocID="{A70129BA-9490-4D90-8187-3216404FA62E}" presName="background" presStyleLbl="node0" presStyleIdx="3" presStyleCnt="5"/>
      <dgm:spPr/>
    </dgm:pt>
    <dgm:pt modelId="{81169AA8-8E83-466C-81F0-31AF8E76DDB7}" type="pres">
      <dgm:prSet presAssocID="{A70129BA-9490-4D90-8187-3216404FA62E}" presName="text" presStyleLbl="fgAcc0" presStyleIdx="3" presStyleCnt="5">
        <dgm:presLayoutVars>
          <dgm:chPref val="3"/>
        </dgm:presLayoutVars>
      </dgm:prSet>
      <dgm:spPr/>
    </dgm:pt>
    <dgm:pt modelId="{DF2C5CBE-9B64-4318-9951-EB54544F0204}" type="pres">
      <dgm:prSet presAssocID="{A70129BA-9490-4D90-8187-3216404FA62E}" presName="hierChild2" presStyleCnt="0"/>
      <dgm:spPr/>
    </dgm:pt>
    <dgm:pt modelId="{A5892F86-B39D-4BEB-9239-5AF32A8DB022}" type="pres">
      <dgm:prSet presAssocID="{128A02CC-02F4-4D5B-BA12-FB43DAC5D56E}" presName="hierRoot1" presStyleCnt="0"/>
      <dgm:spPr/>
    </dgm:pt>
    <dgm:pt modelId="{5DF86FBD-8DB4-4F80-B094-1C3A8EE07ED1}" type="pres">
      <dgm:prSet presAssocID="{128A02CC-02F4-4D5B-BA12-FB43DAC5D56E}" presName="composite" presStyleCnt="0"/>
      <dgm:spPr/>
    </dgm:pt>
    <dgm:pt modelId="{97416E64-3B35-4E50-8D4C-E0386DAB5172}" type="pres">
      <dgm:prSet presAssocID="{128A02CC-02F4-4D5B-BA12-FB43DAC5D56E}" presName="background" presStyleLbl="node0" presStyleIdx="4" presStyleCnt="5"/>
      <dgm:spPr/>
    </dgm:pt>
    <dgm:pt modelId="{F707DFE6-8447-4B43-B8DC-9AE0BB8EF434}" type="pres">
      <dgm:prSet presAssocID="{128A02CC-02F4-4D5B-BA12-FB43DAC5D56E}" presName="text" presStyleLbl="fgAcc0" presStyleIdx="4" presStyleCnt="5">
        <dgm:presLayoutVars>
          <dgm:chPref val="3"/>
        </dgm:presLayoutVars>
      </dgm:prSet>
      <dgm:spPr/>
    </dgm:pt>
    <dgm:pt modelId="{D2E610EF-00EC-4CFD-BFB9-80EA0EAFB134}" type="pres">
      <dgm:prSet presAssocID="{128A02CC-02F4-4D5B-BA12-FB43DAC5D56E}" presName="hierChild2" presStyleCnt="0"/>
      <dgm:spPr/>
    </dgm:pt>
  </dgm:ptLst>
  <dgm:cxnLst>
    <dgm:cxn modelId="{53C30B05-6CA8-4081-99E2-1728CF58D4A7}" srcId="{98C5F05C-8CCF-4B63-B9C3-1D2F128A8040}" destId="{B2E07236-7C1A-4A69-B23B-AE5407F8EAC3}" srcOrd="1" destOrd="0" parTransId="{6D5F92D4-1A56-43E3-9E25-1D43DD986771}" sibTransId="{19BB7C2D-D752-4742-8847-F236B0555A01}"/>
    <dgm:cxn modelId="{C46A0D0A-E8F4-4E12-9E7D-AF37798F8B4B}" srcId="{98C5F05C-8CCF-4B63-B9C3-1D2F128A8040}" destId="{128A02CC-02F4-4D5B-BA12-FB43DAC5D56E}" srcOrd="4" destOrd="0" parTransId="{E54075DC-DB97-4633-BC46-6A93D754A4C5}" sibTransId="{BAA36E80-9C82-46CD-9AFE-5D1422B39840}"/>
    <dgm:cxn modelId="{0855690A-4DB4-4487-ACFF-093159830290}" type="presOf" srcId="{C78B1D3B-AB60-49B4-8938-39C229152297}" destId="{70E5BDAA-0588-4E0B-B671-C493F9F326BC}" srcOrd="0" destOrd="0" presId="urn:microsoft.com/office/officeart/2005/8/layout/hierarchy1"/>
    <dgm:cxn modelId="{28BF7836-AA52-455B-90FF-C839B6A16E21}" type="presOf" srcId="{A70129BA-9490-4D90-8187-3216404FA62E}" destId="{81169AA8-8E83-466C-81F0-31AF8E76DDB7}" srcOrd="0" destOrd="0" presId="urn:microsoft.com/office/officeart/2005/8/layout/hierarchy1"/>
    <dgm:cxn modelId="{45081870-1D88-40B7-AFBD-9BB7B60B2DA7}" type="presOf" srcId="{FD168986-F55B-4E77-8445-1151A3288B83}" destId="{E576AA56-9AFC-46FE-BC17-32B47ADEB9EF}" srcOrd="0" destOrd="0" presId="urn:microsoft.com/office/officeart/2005/8/layout/hierarchy1"/>
    <dgm:cxn modelId="{D847D070-A666-4A51-A09A-60C62792CE93}" type="presOf" srcId="{128A02CC-02F4-4D5B-BA12-FB43DAC5D56E}" destId="{F707DFE6-8447-4B43-B8DC-9AE0BB8EF434}" srcOrd="0" destOrd="0" presId="urn:microsoft.com/office/officeart/2005/8/layout/hierarchy1"/>
    <dgm:cxn modelId="{E9105388-4A00-4277-BC64-91CADBE3C5E5}" type="presOf" srcId="{98C5F05C-8CCF-4B63-B9C3-1D2F128A8040}" destId="{C61ABB65-28D3-4638-896F-249ED46DC444}" srcOrd="0" destOrd="0" presId="urn:microsoft.com/office/officeart/2005/8/layout/hierarchy1"/>
    <dgm:cxn modelId="{61B97DB0-AB23-4397-B621-E30F6FD67B6E}" srcId="{98C5F05C-8CCF-4B63-B9C3-1D2F128A8040}" destId="{A70129BA-9490-4D90-8187-3216404FA62E}" srcOrd="3" destOrd="0" parTransId="{CA07A52B-D885-4EE2-BF3F-FA7893E1DDDF}" sibTransId="{01921C0F-25E7-4904-9AB0-F8F110FB24C5}"/>
    <dgm:cxn modelId="{7DF380BC-2356-4582-A5BD-4C5254379F21}" srcId="{98C5F05C-8CCF-4B63-B9C3-1D2F128A8040}" destId="{C78B1D3B-AB60-49B4-8938-39C229152297}" srcOrd="2" destOrd="0" parTransId="{CA030DE7-3C70-407B-B6D3-BCB8DD694925}" sibTransId="{B0C36090-157F-41D4-B6F8-388D99CE0DFF}"/>
    <dgm:cxn modelId="{49EAAFBC-4B91-4E16-8636-0B021261D7C1}" srcId="{98C5F05C-8CCF-4B63-B9C3-1D2F128A8040}" destId="{FD168986-F55B-4E77-8445-1151A3288B83}" srcOrd="0" destOrd="0" parTransId="{1ABB56DE-87E9-4FBB-92E6-6BD31E32898E}" sibTransId="{D369CC10-35A3-41ED-AEDD-09E31D4A0EDB}"/>
    <dgm:cxn modelId="{E58880CF-B06E-4411-AB0D-B0105046EC17}" type="presOf" srcId="{B2E07236-7C1A-4A69-B23B-AE5407F8EAC3}" destId="{0824F456-62A9-438F-A289-3BE1FE9EA3B4}" srcOrd="0" destOrd="0" presId="urn:microsoft.com/office/officeart/2005/8/layout/hierarchy1"/>
    <dgm:cxn modelId="{973500F2-2BC6-4951-B43C-06CC47D4AADB}" type="presParOf" srcId="{C61ABB65-28D3-4638-896F-249ED46DC444}" destId="{FAC28FBB-A900-4459-9730-15B391FAC81E}" srcOrd="0" destOrd="0" presId="urn:microsoft.com/office/officeart/2005/8/layout/hierarchy1"/>
    <dgm:cxn modelId="{3A03B7EB-A3EC-4C6A-9C44-515F84775C56}" type="presParOf" srcId="{FAC28FBB-A900-4459-9730-15B391FAC81E}" destId="{5FC96BA3-AA21-42A1-8E8F-A0A42F9665F6}" srcOrd="0" destOrd="0" presId="urn:microsoft.com/office/officeart/2005/8/layout/hierarchy1"/>
    <dgm:cxn modelId="{BA0788C2-BD44-4FBB-9D6A-01DBBA4E5BB5}" type="presParOf" srcId="{5FC96BA3-AA21-42A1-8E8F-A0A42F9665F6}" destId="{47F73895-F4EA-4C8A-924A-355CF2C3A1AD}" srcOrd="0" destOrd="0" presId="urn:microsoft.com/office/officeart/2005/8/layout/hierarchy1"/>
    <dgm:cxn modelId="{5F016321-9696-422B-9D7E-52825B8F3594}" type="presParOf" srcId="{5FC96BA3-AA21-42A1-8E8F-A0A42F9665F6}" destId="{E576AA56-9AFC-46FE-BC17-32B47ADEB9EF}" srcOrd="1" destOrd="0" presId="urn:microsoft.com/office/officeart/2005/8/layout/hierarchy1"/>
    <dgm:cxn modelId="{EC6A170E-DE32-4875-B8C4-C0AD766AA2DC}" type="presParOf" srcId="{FAC28FBB-A900-4459-9730-15B391FAC81E}" destId="{253561B6-5107-40A7-8606-D4854B90D1C4}" srcOrd="1" destOrd="0" presId="urn:microsoft.com/office/officeart/2005/8/layout/hierarchy1"/>
    <dgm:cxn modelId="{C49D30BD-93D3-4C1A-AE73-C23015125658}" type="presParOf" srcId="{C61ABB65-28D3-4638-896F-249ED46DC444}" destId="{ECC1252E-7074-4983-A010-7F049404D3B8}" srcOrd="1" destOrd="0" presId="urn:microsoft.com/office/officeart/2005/8/layout/hierarchy1"/>
    <dgm:cxn modelId="{76CCD326-6C52-4446-AA02-D4FC518D73F0}" type="presParOf" srcId="{ECC1252E-7074-4983-A010-7F049404D3B8}" destId="{3E78BAFE-45F3-4AAC-B651-7268B3861C16}" srcOrd="0" destOrd="0" presId="urn:microsoft.com/office/officeart/2005/8/layout/hierarchy1"/>
    <dgm:cxn modelId="{CD5EF9BC-6BF6-4228-B236-DCE938148895}" type="presParOf" srcId="{3E78BAFE-45F3-4AAC-B651-7268B3861C16}" destId="{CECFAE3E-02A6-4922-A503-79363BEE4FCF}" srcOrd="0" destOrd="0" presId="urn:microsoft.com/office/officeart/2005/8/layout/hierarchy1"/>
    <dgm:cxn modelId="{017B6416-6F18-421D-BFD1-4736414B7E94}" type="presParOf" srcId="{3E78BAFE-45F3-4AAC-B651-7268B3861C16}" destId="{0824F456-62A9-438F-A289-3BE1FE9EA3B4}" srcOrd="1" destOrd="0" presId="urn:microsoft.com/office/officeart/2005/8/layout/hierarchy1"/>
    <dgm:cxn modelId="{52BFBD43-77C3-4329-8EAA-ABEE224CAFE6}" type="presParOf" srcId="{ECC1252E-7074-4983-A010-7F049404D3B8}" destId="{420766EF-C5B6-48E6-BE99-3BFD5C597E1D}" srcOrd="1" destOrd="0" presId="urn:microsoft.com/office/officeart/2005/8/layout/hierarchy1"/>
    <dgm:cxn modelId="{684F9F4D-FE2C-4025-B170-1658AE5E4B1A}" type="presParOf" srcId="{C61ABB65-28D3-4638-896F-249ED46DC444}" destId="{41613CD0-1A90-4246-9890-BE6A8BEF0D51}" srcOrd="2" destOrd="0" presId="urn:microsoft.com/office/officeart/2005/8/layout/hierarchy1"/>
    <dgm:cxn modelId="{E38E18ED-5202-41C0-917C-2573E6BEE7F5}" type="presParOf" srcId="{41613CD0-1A90-4246-9890-BE6A8BEF0D51}" destId="{95FC7D65-FCDA-4C3A-B695-860F6270279C}" srcOrd="0" destOrd="0" presId="urn:microsoft.com/office/officeart/2005/8/layout/hierarchy1"/>
    <dgm:cxn modelId="{FAF66139-5542-4067-8F83-A3342EE569AE}" type="presParOf" srcId="{95FC7D65-FCDA-4C3A-B695-860F6270279C}" destId="{892CF4B5-BC05-42CD-A53C-7A184ED729DB}" srcOrd="0" destOrd="0" presId="urn:microsoft.com/office/officeart/2005/8/layout/hierarchy1"/>
    <dgm:cxn modelId="{963FB626-9B43-4943-9795-489A4D5708FB}" type="presParOf" srcId="{95FC7D65-FCDA-4C3A-B695-860F6270279C}" destId="{70E5BDAA-0588-4E0B-B671-C493F9F326BC}" srcOrd="1" destOrd="0" presId="urn:microsoft.com/office/officeart/2005/8/layout/hierarchy1"/>
    <dgm:cxn modelId="{4E4EAF30-AB40-4051-A56A-7E7A319F4D2A}" type="presParOf" srcId="{41613CD0-1A90-4246-9890-BE6A8BEF0D51}" destId="{CE7ED971-45CD-4A72-AC39-D12FD7F20EF8}" srcOrd="1" destOrd="0" presId="urn:microsoft.com/office/officeart/2005/8/layout/hierarchy1"/>
    <dgm:cxn modelId="{4448410C-D639-433A-98F4-384D6E5DEDEF}" type="presParOf" srcId="{C61ABB65-28D3-4638-896F-249ED46DC444}" destId="{DD658FCB-22B9-4F7C-887F-F29C9FE65476}" srcOrd="3" destOrd="0" presId="urn:microsoft.com/office/officeart/2005/8/layout/hierarchy1"/>
    <dgm:cxn modelId="{C40F9111-C59E-4B6B-A7D2-FB80509CBB9D}" type="presParOf" srcId="{DD658FCB-22B9-4F7C-887F-F29C9FE65476}" destId="{E2D23442-F3B9-426E-933B-F0A59FF4CE88}" srcOrd="0" destOrd="0" presId="urn:microsoft.com/office/officeart/2005/8/layout/hierarchy1"/>
    <dgm:cxn modelId="{9269DD99-08C3-47E7-9D39-E135500BE133}" type="presParOf" srcId="{E2D23442-F3B9-426E-933B-F0A59FF4CE88}" destId="{CF386D76-6158-439D-9545-1952995CFE59}" srcOrd="0" destOrd="0" presId="urn:microsoft.com/office/officeart/2005/8/layout/hierarchy1"/>
    <dgm:cxn modelId="{E8BBD5D7-B1AB-4CAB-BEAF-7BB50DB1223D}" type="presParOf" srcId="{E2D23442-F3B9-426E-933B-F0A59FF4CE88}" destId="{81169AA8-8E83-466C-81F0-31AF8E76DDB7}" srcOrd="1" destOrd="0" presId="urn:microsoft.com/office/officeart/2005/8/layout/hierarchy1"/>
    <dgm:cxn modelId="{B1C0187A-7245-4C76-9C17-371F856D6915}" type="presParOf" srcId="{DD658FCB-22B9-4F7C-887F-F29C9FE65476}" destId="{DF2C5CBE-9B64-4318-9951-EB54544F0204}" srcOrd="1" destOrd="0" presId="urn:microsoft.com/office/officeart/2005/8/layout/hierarchy1"/>
    <dgm:cxn modelId="{E5319B55-A4A9-4B14-AEE7-E5BBDBE6CA6D}" type="presParOf" srcId="{C61ABB65-28D3-4638-896F-249ED46DC444}" destId="{A5892F86-B39D-4BEB-9239-5AF32A8DB022}" srcOrd="4" destOrd="0" presId="urn:microsoft.com/office/officeart/2005/8/layout/hierarchy1"/>
    <dgm:cxn modelId="{1E80FEB3-FBF2-4E90-8F88-BC6D2CAB0719}" type="presParOf" srcId="{A5892F86-B39D-4BEB-9239-5AF32A8DB022}" destId="{5DF86FBD-8DB4-4F80-B094-1C3A8EE07ED1}" srcOrd="0" destOrd="0" presId="urn:microsoft.com/office/officeart/2005/8/layout/hierarchy1"/>
    <dgm:cxn modelId="{554C9752-89F6-4047-BD22-6931D39990AF}" type="presParOf" srcId="{5DF86FBD-8DB4-4F80-B094-1C3A8EE07ED1}" destId="{97416E64-3B35-4E50-8D4C-E0386DAB5172}" srcOrd="0" destOrd="0" presId="urn:microsoft.com/office/officeart/2005/8/layout/hierarchy1"/>
    <dgm:cxn modelId="{ADC15D34-7732-414A-BE23-5E5281B24866}" type="presParOf" srcId="{5DF86FBD-8DB4-4F80-B094-1C3A8EE07ED1}" destId="{F707DFE6-8447-4B43-B8DC-9AE0BB8EF434}" srcOrd="1" destOrd="0" presId="urn:microsoft.com/office/officeart/2005/8/layout/hierarchy1"/>
    <dgm:cxn modelId="{4506AF62-1698-4D02-954D-DC3F287FEC36}" type="presParOf" srcId="{A5892F86-B39D-4BEB-9239-5AF32A8DB022}" destId="{D2E610EF-00EC-4CFD-BFB9-80EA0EAFB13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902122-4220-4ABB-9DA5-F3C24DE8416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9925708-1C93-4409-9137-6852F273CFDC}">
      <dgm:prSet/>
      <dgm:spPr/>
      <dgm:t>
        <a:bodyPr/>
        <a:lstStyle/>
        <a:p>
          <a:r>
            <a:rPr lang="en-US" b="1" dirty="0"/>
            <a:t>1. Daily Sales Chart (Line or Column chart)</a:t>
          </a:r>
          <a:endParaRPr lang="en-US" dirty="0"/>
        </a:p>
      </dgm:t>
    </dgm:pt>
    <dgm:pt modelId="{3ABEABB6-3D58-471E-827C-48DE605B2F47}" type="parTrans" cxnId="{A87EA01A-8582-4BF5-994A-7D5F4A1E35A7}">
      <dgm:prSet/>
      <dgm:spPr/>
      <dgm:t>
        <a:bodyPr/>
        <a:lstStyle/>
        <a:p>
          <a:endParaRPr lang="en-US"/>
        </a:p>
      </dgm:t>
    </dgm:pt>
    <dgm:pt modelId="{38334AF4-F902-4E92-87E3-A6420E63EC8F}" type="sibTrans" cxnId="{A87EA01A-8582-4BF5-994A-7D5F4A1E35A7}">
      <dgm:prSet/>
      <dgm:spPr/>
      <dgm:t>
        <a:bodyPr/>
        <a:lstStyle/>
        <a:p>
          <a:endParaRPr lang="en-US"/>
        </a:p>
      </dgm:t>
    </dgm:pt>
    <dgm:pt modelId="{16017B5D-6054-4ED7-9F67-A32A906FA4D8}">
      <dgm:prSet/>
      <dgm:spPr/>
      <dgm:t>
        <a:bodyPr/>
        <a:lstStyle/>
        <a:p>
          <a:r>
            <a:rPr lang="en-US" dirty="0"/>
            <a:t>Visualizing daily sales variation helps spot busy days, low days, and potential transaction gaps.</a:t>
          </a:r>
        </a:p>
      </dgm:t>
    </dgm:pt>
    <dgm:pt modelId="{94F48B97-4732-4EF0-993C-5DEF9A7CF091}" type="parTrans" cxnId="{3961CF3E-1B6F-446B-A4AC-F5B1FECBA9AD}">
      <dgm:prSet/>
      <dgm:spPr/>
      <dgm:t>
        <a:bodyPr/>
        <a:lstStyle/>
        <a:p>
          <a:endParaRPr lang="en-US"/>
        </a:p>
      </dgm:t>
    </dgm:pt>
    <dgm:pt modelId="{A4BC7754-AC13-4081-BE4A-73F0A156FC68}" type="sibTrans" cxnId="{3961CF3E-1B6F-446B-A4AC-F5B1FECBA9AD}">
      <dgm:prSet/>
      <dgm:spPr/>
      <dgm:t>
        <a:bodyPr/>
        <a:lstStyle/>
        <a:p>
          <a:endParaRPr lang="en-US"/>
        </a:p>
      </dgm:t>
    </dgm:pt>
    <dgm:pt modelId="{3F0C0AF4-E880-4614-881D-DA3C6C2342DA}">
      <dgm:prSet/>
      <dgm:spPr/>
      <dgm:t>
        <a:bodyPr/>
        <a:lstStyle/>
        <a:p>
          <a:r>
            <a:rPr lang="en-US" dirty="0"/>
            <a:t>You can highlight spikes or dips (e.g., weekends, month-end)</a:t>
          </a:r>
        </a:p>
      </dgm:t>
    </dgm:pt>
    <dgm:pt modelId="{3AAEF96E-1E55-4B19-8FA7-8AA5F25F01C0}" type="parTrans" cxnId="{706D7333-590F-489E-B151-45D0EF031366}">
      <dgm:prSet/>
      <dgm:spPr/>
      <dgm:t>
        <a:bodyPr/>
        <a:lstStyle/>
        <a:p>
          <a:endParaRPr lang="en-US"/>
        </a:p>
      </dgm:t>
    </dgm:pt>
    <dgm:pt modelId="{E9181910-7739-4B73-A6EE-DC0A4DF6B23A}" type="sibTrans" cxnId="{706D7333-590F-489E-B151-45D0EF031366}">
      <dgm:prSet/>
      <dgm:spPr/>
      <dgm:t>
        <a:bodyPr/>
        <a:lstStyle/>
        <a:p>
          <a:endParaRPr lang="en-US"/>
        </a:p>
      </dgm:t>
    </dgm:pt>
    <dgm:pt modelId="{99ABC785-4D03-4D17-AD61-DAF3D72469A2}">
      <dgm:prSet/>
      <dgm:spPr/>
      <dgm:t>
        <a:bodyPr/>
        <a:lstStyle/>
        <a:p>
          <a:r>
            <a:rPr lang="en-US" b="1" dirty="0"/>
            <a:t>2. Sales Type Breakdown (Pie or Doughnut Chart)</a:t>
          </a:r>
          <a:endParaRPr lang="en-US" dirty="0"/>
        </a:p>
      </dgm:t>
    </dgm:pt>
    <dgm:pt modelId="{7BA02CC6-54B8-4446-A7A3-9D007385764E}" type="parTrans" cxnId="{D01890C9-4D52-4CCE-96D0-366B87D0E732}">
      <dgm:prSet/>
      <dgm:spPr/>
      <dgm:t>
        <a:bodyPr/>
        <a:lstStyle/>
        <a:p>
          <a:endParaRPr lang="en-US"/>
        </a:p>
      </dgm:t>
    </dgm:pt>
    <dgm:pt modelId="{266D877B-4931-4EFF-916B-08D3FA7172FA}" type="sibTrans" cxnId="{D01890C9-4D52-4CCE-96D0-366B87D0E732}">
      <dgm:prSet/>
      <dgm:spPr/>
      <dgm:t>
        <a:bodyPr/>
        <a:lstStyle/>
        <a:p>
          <a:endParaRPr lang="en-US"/>
        </a:p>
      </dgm:t>
    </dgm:pt>
    <dgm:pt modelId="{8B27A0FF-48A4-4677-A10A-C08C865731E6}">
      <dgm:prSet/>
      <dgm:spPr/>
      <dgm:t>
        <a:bodyPr/>
        <a:lstStyle/>
        <a:p>
          <a:r>
            <a:rPr lang="en-US" b="1" dirty="0"/>
            <a:t>Retail vs Wholesale</a:t>
          </a:r>
          <a:r>
            <a:rPr lang="en-US" dirty="0"/>
            <a:t> split — helps understand which channel contributes more.</a:t>
          </a:r>
        </a:p>
      </dgm:t>
    </dgm:pt>
    <dgm:pt modelId="{F60BEA99-4C22-4921-AC95-F8B48DC2D300}" type="parTrans" cxnId="{9D21DAC2-42CD-4516-B2E3-B80390A84938}">
      <dgm:prSet/>
      <dgm:spPr/>
      <dgm:t>
        <a:bodyPr/>
        <a:lstStyle/>
        <a:p>
          <a:endParaRPr lang="en-US"/>
        </a:p>
      </dgm:t>
    </dgm:pt>
    <dgm:pt modelId="{8A18CDC5-B87E-4F5D-B57B-9F4FA1CB643D}" type="sibTrans" cxnId="{9D21DAC2-42CD-4516-B2E3-B80390A84938}">
      <dgm:prSet/>
      <dgm:spPr/>
      <dgm:t>
        <a:bodyPr/>
        <a:lstStyle/>
        <a:p>
          <a:endParaRPr lang="en-US"/>
        </a:p>
      </dgm:t>
    </dgm:pt>
    <dgm:pt modelId="{0AEBDCD5-9859-4C57-9C04-0DA82111D4B7}">
      <dgm:prSet/>
      <dgm:spPr/>
      <dgm:t>
        <a:bodyPr/>
        <a:lstStyle/>
        <a:p>
          <a:r>
            <a:rPr lang="en-US" b="1" dirty="0"/>
            <a:t>3. Payment Mode Breakdown (Pie/Bar)</a:t>
          </a:r>
          <a:endParaRPr lang="en-US" dirty="0"/>
        </a:p>
      </dgm:t>
    </dgm:pt>
    <dgm:pt modelId="{50E08C92-3DA9-4134-8DF0-6F46C04D07DE}" type="parTrans" cxnId="{C03C7016-5F07-42DB-B562-7E8BD64828DD}">
      <dgm:prSet/>
      <dgm:spPr/>
      <dgm:t>
        <a:bodyPr/>
        <a:lstStyle/>
        <a:p>
          <a:endParaRPr lang="en-US"/>
        </a:p>
      </dgm:t>
    </dgm:pt>
    <dgm:pt modelId="{EB84176A-5F8D-4D67-B10F-D2085148ADEC}" type="sibTrans" cxnId="{C03C7016-5F07-42DB-B562-7E8BD64828DD}">
      <dgm:prSet/>
      <dgm:spPr/>
      <dgm:t>
        <a:bodyPr/>
        <a:lstStyle/>
        <a:p>
          <a:endParaRPr lang="en-US"/>
        </a:p>
      </dgm:t>
    </dgm:pt>
    <dgm:pt modelId="{E0C262DB-1D46-4081-AF1E-8306C6BD1132}">
      <dgm:prSet/>
      <dgm:spPr/>
      <dgm:t>
        <a:bodyPr/>
        <a:lstStyle/>
        <a:p>
          <a:r>
            <a:rPr lang="en-US" dirty="0"/>
            <a:t>Show split of </a:t>
          </a:r>
          <a:r>
            <a:rPr lang="en-US" b="1" dirty="0"/>
            <a:t>Cash, UPI, Credit Card, etc.</a:t>
          </a:r>
          <a:endParaRPr lang="en-US" dirty="0"/>
        </a:p>
      </dgm:t>
    </dgm:pt>
    <dgm:pt modelId="{B80967DC-6E69-4223-83C3-046B9A8BC19F}" type="parTrans" cxnId="{B674DD35-E0F2-4638-9220-DF62AF16C99B}">
      <dgm:prSet/>
      <dgm:spPr/>
      <dgm:t>
        <a:bodyPr/>
        <a:lstStyle/>
        <a:p>
          <a:endParaRPr lang="en-US"/>
        </a:p>
      </dgm:t>
    </dgm:pt>
    <dgm:pt modelId="{D4A74ABC-6F77-4655-8FB4-CF7B57ACABAF}" type="sibTrans" cxnId="{B674DD35-E0F2-4638-9220-DF62AF16C99B}">
      <dgm:prSet/>
      <dgm:spPr/>
      <dgm:t>
        <a:bodyPr/>
        <a:lstStyle/>
        <a:p>
          <a:endParaRPr lang="en-US"/>
        </a:p>
      </dgm:t>
    </dgm:pt>
    <dgm:pt modelId="{A8ED7133-D6E5-452F-945B-025B0B3A4330}">
      <dgm:prSet/>
      <dgm:spPr/>
      <dgm:t>
        <a:bodyPr/>
        <a:lstStyle/>
        <a:p>
          <a:r>
            <a:rPr lang="en-US" dirty="0"/>
            <a:t>Helps assess how customers prefer to pay (business or strategic insights)</a:t>
          </a:r>
        </a:p>
      </dgm:t>
    </dgm:pt>
    <dgm:pt modelId="{347CCB12-9163-4710-93B5-7C9165BA599B}" type="parTrans" cxnId="{B3EECF6E-3EE7-46BA-AEDA-4C5949CC8580}">
      <dgm:prSet/>
      <dgm:spPr/>
      <dgm:t>
        <a:bodyPr/>
        <a:lstStyle/>
        <a:p>
          <a:endParaRPr lang="en-US"/>
        </a:p>
      </dgm:t>
    </dgm:pt>
    <dgm:pt modelId="{0B215010-F100-413C-BE0B-301035A6CC13}" type="sibTrans" cxnId="{B3EECF6E-3EE7-46BA-AEDA-4C5949CC8580}">
      <dgm:prSet/>
      <dgm:spPr/>
      <dgm:t>
        <a:bodyPr/>
        <a:lstStyle/>
        <a:p>
          <a:endParaRPr lang="en-US"/>
        </a:p>
      </dgm:t>
    </dgm:pt>
    <dgm:pt modelId="{39A20C58-1121-4145-89BB-1E68CB70810B}" type="pres">
      <dgm:prSet presAssocID="{83902122-4220-4ABB-9DA5-F3C24DE84165}" presName="vert0" presStyleCnt="0">
        <dgm:presLayoutVars>
          <dgm:dir/>
          <dgm:animOne val="branch"/>
          <dgm:animLvl val="lvl"/>
        </dgm:presLayoutVars>
      </dgm:prSet>
      <dgm:spPr/>
    </dgm:pt>
    <dgm:pt modelId="{D5C4E389-430A-4190-BDC7-C3AC4F97DC45}" type="pres">
      <dgm:prSet presAssocID="{19925708-1C93-4409-9137-6852F273CFDC}" presName="thickLine" presStyleLbl="alignNode1" presStyleIdx="0" presStyleCnt="8"/>
      <dgm:spPr/>
    </dgm:pt>
    <dgm:pt modelId="{F6617E41-296C-4CB4-B9DD-41ADEE0B4CE6}" type="pres">
      <dgm:prSet presAssocID="{19925708-1C93-4409-9137-6852F273CFDC}" presName="horz1" presStyleCnt="0"/>
      <dgm:spPr/>
    </dgm:pt>
    <dgm:pt modelId="{272AE31F-2FA3-4F5D-A7E4-43B11A575A5F}" type="pres">
      <dgm:prSet presAssocID="{19925708-1C93-4409-9137-6852F273CFDC}" presName="tx1" presStyleLbl="revTx" presStyleIdx="0" presStyleCnt="8"/>
      <dgm:spPr/>
    </dgm:pt>
    <dgm:pt modelId="{252BC2F8-D2DC-4046-851A-F60ABD84CFC1}" type="pres">
      <dgm:prSet presAssocID="{19925708-1C93-4409-9137-6852F273CFDC}" presName="vert1" presStyleCnt="0"/>
      <dgm:spPr/>
    </dgm:pt>
    <dgm:pt modelId="{8D5D1DF3-EBBC-49D6-9D53-7937F1F50B76}" type="pres">
      <dgm:prSet presAssocID="{16017B5D-6054-4ED7-9F67-A32A906FA4D8}" presName="thickLine" presStyleLbl="alignNode1" presStyleIdx="1" presStyleCnt="8"/>
      <dgm:spPr/>
    </dgm:pt>
    <dgm:pt modelId="{E32E8F6C-9EDC-44E4-B0F3-EA5A1E931449}" type="pres">
      <dgm:prSet presAssocID="{16017B5D-6054-4ED7-9F67-A32A906FA4D8}" presName="horz1" presStyleCnt="0"/>
      <dgm:spPr/>
    </dgm:pt>
    <dgm:pt modelId="{DAD68139-F9C4-4B3D-9EA5-1403A612A403}" type="pres">
      <dgm:prSet presAssocID="{16017B5D-6054-4ED7-9F67-A32A906FA4D8}" presName="tx1" presStyleLbl="revTx" presStyleIdx="1" presStyleCnt="8"/>
      <dgm:spPr/>
    </dgm:pt>
    <dgm:pt modelId="{5B5C6D19-2F32-4D45-A990-F90E2A2CB57D}" type="pres">
      <dgm:prSet presAssocID="{16017B5D-6054-4ED7-9F67-A32A906FA4D8}" presName="vert1" presStyleCnt="0"/>
      <dgm:spPr/>
    </dgm:pt>
    <dgm:pt modelId="{AFE652B4-B531-40ED-A8C0-003788A142CC}" type="pres">
      <dgm:prSet presAssocID="{3F0C0AF4-E880-4614-881D-DA3C6C2342DA}" presName="thickLine" presStyleLbl="alignNode1" presStyleIdx="2" presStyleCnt="8"/>
      <dgm:spPr/>
    </dgm:pt>
    <dgm:pt modelId="{1A037BD4-2B46-4773-BED7-EAD09C5F03CA}" type="pres">
      <dgm:prSet presAssocID="{3F0C0AF4-E880-4614-881D-DA3C6C2342DA}" presName="horz1" presStyleCnt="0"/>
      <dgm:spPr/>
    </dgm:pt>
    <dgm:pt modelId="{F5323680-F393-4C85-986A-19606EA9F493}" type="pres">
      <dgm:prSet presAssocID="{3F0C0AF4-E880-4614-881D-DA3C6C2342DA}" presName="tx1" presStyleLbl="revTx" presStyleIdx="2" presStyleCnt="8"/>
      <dgm:spPr/>
    </dgm:pt>
    <dgm:pt modelId="{8058A96F-33E6-43D6-ACE8-40961E4CD12E}" type="pres">
      <dgm:prSet presAssocID="{3F0C0AF4-E880-4614-881D-DA3C6C2342DA}" presName="vert1" presStyleCnt="0"/>
      <dgm:spPr/>
    </dgm:pt>
    <dgm:pt modelId="{7D55D3F0-6C49-4F84-BC1C-EEDFE51DB435}" type="pres">
      <dgm:prSet presAssocID="{99ABC785-4D03-4D17-AD61-DAF3D72469A2}" presName="thickLine" presStyleLbl="alignNode1" presStyleIdx="3" presStyleCnt="8"/>
      <dgm:spPr/>
    </dgm:pt>
    <dgm:pt modelId="{0C7A447C-4083-469F-8119-C4A1375B530F}" type="pres">
      <dgm:prSet presAssocID="{99ABC785-4D03-4D17-AD61-DAF3D72469A2}" presName="horz1" presStyleCnt="0"/>
      <dgm:spPr/>
    </dgm:pt>
    <dgm:pt modelId="{A208888A-2C06-4FA7-8C26-896947ED1881}" type="pres">
      <dgm:prSet presAssocID="{99ABC785-4D03-4D17-AD61-DAF3D72469A2}" presName="tx1" presStyleLbl="revTx" presStyleIdx="3" presStyleCnt="8"/>
      <dgm:spPr/>
    </dgm:pt>
    <dgm:pt modelId="{9D47C645-C6D2-4452-B612-A534E15FEC3E}" type="pres">
      <dgm:prSet presAssocID="{99ABC785-4D03-4D17-AD61-DAF3D72469A2}" presName="vert1" presStyleCnt="0"/>
      <dgm:spPr/>
    </dgm:pt>
    <dgm:pt modelId="{ED486571-9B0D-4864-842D-1DAD1C447310}" type="pres">
      <dgm:prSet presAssocID="{8B27A0FF-48A4-4677-A10A-C08C865731E6}" presName="thickLine" presStyleLbl="alignNode1" presStyleIdx="4" presStyleCnt="8"/>
      <dgm:spPr/>
    </dgm:pt>
    <dgm:pt modelId="{A81E788D-5A25-4AD9-87BA-1541B8F4FA41}" type="pres">
      <dgm:prSet presAssocID="{8B27A0FF-48A4-4677-A10A-C08C865731E6}" presName="horz1" presStyleCnt="0"/>
      <dgm:spPr/>
    </dgm:pt>
    <dgm:pt modelId="{BE88286E-81AC-423B-96F8-D2A6E4DADD43}" type="pres">
      <dgm:prSet presAssocID="{8B27A0FF-48A4-4677-A10A-C08C865731E6}" presName="tx1" presStyleLbl="revTx" presStyleIdx="4" presStyleCnt="8"/>
      <dgm:spPr/>
    </dgm:pt>
    <dgm:pt modelId="{E5B09AEA-EE50-4111-9600-37D46597DB39}" type="pres">
      <dgm:prSet presAssocID="{8B27A0FF-48A4-4677-A10A-C08C865731E6}" presName="vert1" presStyleCnt="0"/>
      <dgm:spPr/>
    </dgm:pt>
    <dgm:pt modelId="{9E364D10-0638-4781-BD15-92597FBFC399}" type="pres">
      <dgm:prSet presAssocID="{0AEBDCD5-9859-4C57-9C04-0DA82111D4B7}" presName="thickLine" presStyleLbl="alignNode1" presStyleIdx="5" presStyleCnt="8"/>
      <dgm:spPr/>
    </dgm:pt>
    <dgm:pt modelId="{30B35519-39F3-4FE1-B286-9D0EBDE53FAD}" type="pres">
      <dgm:prSet presAssocID="{0AEBDCD5-9859-4C57-9C04-0DA82111D4B7}" presName="horz1" presStyleCnt="0"/>
      <dgm:spPr/>
    </dgm:pt>
    <dgm:pt modelId="{61A11B0B-0BC9-4B9A-BD4F-518D01F7284F}" type="pres">
      <dgm:prSet presAssocID="{0AEBDCD5-9859-4C57-9C04-0DA82111D4B7}" presName="tx1" presStyleLbl="revTx" presStyleIdx="5" presStyleCnt="8"/>
      <dgm:spPr/>
    </dgm:pt>
    <dgm:pt modelId="{B9CD2AF0-2765-40DA-B407-F79069A9C304}" type="pres">
      <dgm:prSet presAssocID="{0AEBDCD5-9859-4C57-9C04-0DA82111D4B7}" presName="vert1" presStyleCnt="0"/>
      <dgm:spPr/>
    </dgm:pt>
    <dgm:pt modelId="{F3DF541B-2228-4E75-A00F-4DA76E7E5191}" type="pres">
      <dgm:prSet presAssocID="{E0C262DB-1D46-4081-AF1E-8306C6BD1132}" presName="thickLine" presStyleLbl="alignNode1" presStyleIdx="6" presStyleCnt="8"/>
      <dgm:spPr/>
    </dgm:pt>
    <dgm:pt modelId="{BC4521D7-E290-4810-926D-2A4134E952A8}" type="pres">
      <dgm:prSet presAssocID="{E0C262DB-1D46-4081-AF1E-8306C6BD1132}" presName="horz1" presStyleCnt="0"/>
      <dgm:spPr/>
    </dgm:pt>
    <dgm:pt modelId="{97504A8D-D20A-4899-AB85-414A33D4E394}" type="pres">
      <dgm:prSet presAssocID="{E0C262DB-1D46-4081-AF1E-8306C6BD1132}" presName="tx1" presStyleLbl="revTx" presStyleIdx="6" presStyleCnt="8"/>
      <dgm:spPr/>
    </dgm:pt>
    <dgm:pt modelId="{F4F4EBBF-50D0-40F2-A9B2-F262492F5ECA}" type="pres">
      <dgm:prSet presAssocID="{E0C262DB-1D46-4081-AF1E-8306C6BD1132}" presName="vert1" presStyleCnt="0"/>
      <dgm:spPr/>
    </dgm:pt>
    <dgm:pt modelId="{2A2701BB-F7C6-4C6D-B39D-B58C473B1E8D}" type="pres">
      <dgm:prSet presAssocID="{A8ED7133-D6E5-452F-945B-025B0B3A4330}" presName="thickLine" presStyleLbl="alignNode1" presStyleIdx="7" presStyleCnt="8"/>
      <dgm:spPr/>
    </dgm:pt>
    <dgm:pt modelId="{91BB33F6-5332-40BA-8220-4AF486F6A357}" type="pres">
      <dgm:prSet presAssocID="{A8ED7133-D6E5-452F-945B-025B0B3A4330}" presName="horz1" presStyleCnt="0"/>
      <dgm:spPr/>
    </dgm:pt>
    <dgm:pt modelId="{A43C9211-3E12-46DF-BF07-53CDFE3B63B2}" type="pres">
      <dgm:prSet presAssocID="{A8ED7133-D6E5-452F-945B-025B0B3A4330}" presName="tx1" presStyleLbl="revTx" presStyleIdx="7" presStyleCnt="8"/>
      <dgm:spPr/>
    </dgm:pt>
    <dgm:pt modelId="{20527B7E-D618-4A67-9033-F8B2C8A99619}" type="pres">
      <dgm:prSet presAssocID="{A8ED7133-D6E5-452F-945B-025B0B3A4330}" presName="vert1" presStyleCnt="0"/>
      <dgm:spPr/>
    </dgm:pt>
  </dgm:ptLst>
  <dgm:cxnLst>
    <dgm:cxn modelId="{ABBA4702-F849-461F-B761-EAED340FFA66}" type="presOf" srcId="{83902122-4220-4ABB-9DA5-F3C24DE84165}" destId="{39A20C58-1121-4145-89BB-1E68CB70810B}" srcOrd="0" destOrd="0" presId="urn:microsoft.com/office/officeart/2008/layout/LinedList"/>
    <dgm:cxn modelId="{C03C7016-5F07-42DB-B562-7E8BD64828DD}" srcId="{83902122-4220-4ABB-9DA5-F3C24DE84165}" destId="{0AEBDCD5-9859-4C57-9C04-0DA82111D4B7}" srcOrd="5" destOrd="0" parTransId="{50E08C92-3DA9-4134-8DF0-6F46C04D07DE}" sibTransId="{EB84176A-5F8D-4D67-B10F-D2085148ADEC}"/>
    <dgm:cxn modelId="{A87EA01A-8582-4BF5-994A-7D5F4A1E35A7}" srcId="{83902122-4220-4ABB-9DA5-F3C24DE84165}" destId="{19925708-1C93-4409-9137-6852F273CFDC}" srcOrd="0" destOrd="0" parTransId="{3ABEABB6-3D58-471E-827C-48DE605B2F47}" sibTransId="{38334AF4-F902-4E92-87E3-A6420E63EC8F}"/>
    <dgm:cxn modelId="{B6BDDE21-04D2-4011-B40C-DEA78E8E1BF8}" type="presOf" srcId="{0AEBDCD5-9859-4C57-9C04-0DA82111D4B7}" destId="{61A11B0B-0BC9-4B9A-BD4F-518D01F7284F}" srcOrd="0" destOrd="0" presId="urn:microsoft.com/office/officeart/2008/layout/LinedList"/>
    <dgm:cxn modelId="{706D7333-590F-489E-B151-45D0EF031366}" srcId="{83902122-4220-4ABB-9DA5-F3C24DE84165}" destId="{3F0C0AF4-E880-4614-881D-DA3C6C2342DA}" srcOrd="2" destOrd="0" parTransId="{3AAEF96E-1E55-4B19-8FA7-8AA5F25F01C0}" sibTransId="{E9181910-7739-4B73-A6EE-DC0A4DF6B23A}"/>
    <dgm:cxn modelId="{B674DD35-E0F2-4638-9220-DF62AF16C99B}" srcId="{83902122-4220-4ABB-9DA5-F3C24DE84165}" destId="{E0C262DB-1D46-4081-AF1E-8306C6BD1132}" srcOrd="6" destOrd="0" parTransId="{B80967DC-6E69-4223-83C3-046B9A8BC19F}" sibTransId="{D4A74ABC-6F77-4655-8FB4-CF7B57ACABAF}"/>
    <dgm:cxn modelId="{3961CF3E-1B6F-446B-A4AC-F5B1FECBA9AD}" srcId="{83902122-4220-4ABB-9DA5-F3C24DE84165}" destId="{16017B5D-6054-4ED7-9F67-A32A906FA4D8}" srcOrd="1" destOrd="0" parTransId="{94F48B97-4732-4EF0-993C-5DEF9A7CF091}" sibTransId="{A4BC7754-AC13-4081-BE4A-73F0A156FC68}"/>
    <dgm:cxn modelId="{03BF2C44-157C-4360-96DC-29AF8CF75228}" type="presOf" srcId="{A8ED7133-D6E5-452F-945B-025B0B3A4330}" destId="{A43C9211-3E12-46DF-BF07-53CDFE3B63B2}" srcOrd="0" destOrd="0" presId="urn:microsoft.com/office/officeart/2008/layout/LinedList"/>
    <dgm:cxn modelId="{B3EECF6E-3EE7-46BA-AEDA-4C5949CC8580}" srcId="{83902122-4220-4ABB-9DA5-F3C24DE84165}" destId="{A8ED7133-D6E5-452F-945B-025B0B3A4330}" srcOrd="7" destOrd="0" parTransId="{347CCB12-9163-4710-93B5-7C9165BA599B}" sibTransId="{0B215010-F100-413C-BE0B-301035A6CC13}"/>
    <dgm:cxn modelId="{B5FE5076-9A8D-4575-B928-DDF3AFB66B16}" type="presOf" srcId="{E0C262DB-1D46-4081-AF1E-8306C6BD1132}" destId="{97504A8D-D20A-4899-AB85-414A33D4E394}" srcOrd="0" destOrd="0" presId="urn:microsoft.com/office/officeart/2008/layout/LinedList"/>
    <dgm:cxn modelId="{921748A8-9E72-4B86-9635-10133126C76C}" type="presOf" srcId="{19925708-1C93-4409-9137-6852F273CFDC}" destId="{272AE31F-2FA3-4F5D-A7E4-43B11A575A5F}" srcOrd="0" destOrd="0" presId="urn:microsoft.com/office/officeart/2008/layout/LinedList"/>
    <dgm:cxn modelId="{F0DA2CAD-423B-4FA2-AAFF-3BF177587B5D}" type="presOf" srcId="{3F0C0AF4-E880-4614-881D-DA3C6C2342DA}" destId="{F5323680-F393-4C85-986A-19606EA9F493}" srcOrd="0" destOrd="0" presId="urn:microsoft.com/office/officeart/2008/layout/LinedList"/>
    <dgm:cxn modelId="{44CECCB5-04C1-4367-8C73-8687E7A5CC16}" type="presOf" srcId="{8B27A0FF-48A4-4677-A10A-C08C865731E6}" destId="{BE88286E-81AC-423B-96F8-D2A6E4DADD43}" srcOrd="0" destOrd="0" presId="urn:microsoft.com/office/officeart/2008/layout/LinedList"/>
    <dgm:cxn modelId="{59C211BF-A94B-46B9-963A-6554158D3F45}" type="presOf" srcId="{99ABC785-4D03-4D17-AD61-DAF3D72469A2}" destId="{A208888A-2C06-4FA7-8C26-896947ED1881}" srcOrd="0" destOrd="0" presId="urn:microsoft.com/office/officeart/2008/layout/LinedList"/>
    <dgm:cxn modelId="{9D21DAC2-42CD-4516-B2E3-B80390A84938}" srcId="{83902122-4220-4ABB-9DA5-F3C24DE84165}" destId="{8B27A0FF-48A4-4677-A10A-C08C865731E6}" srcOrd="4" destOrd="0" parTransId="{F60BEA99-4C22-4921-AC95-F8B48DC2D300}" sibTransId="{8A18CDC5-B87E-4F5D-B57B-9F4FA1CB643D}"/>
    <dgm:cxn modelId="{D01890C9-4D52-4CCE-96D0-366B87D0E732}" srcId="{83902122-4220-4ABB-9DA5-F3C24DE84165}" destId="{99ABC785-4D03-4D17-AD61-DAF3D72469A2}" srcOrd="3" destOrd="0" parTransId="{7BA02CC6-54B8-4446-A7A3-9D007385764E}" sibTransId="{266D877B-4931-4EFF-916B-08D3FA7172FA}"/>
    <dgm:cxn modelId="{6A27D6D2-1A38-4BAA-864D-959D6AF2C6E9}" type="presOf" srcId="{16017B5D-6054-4ED7-9F67-A32A906FA4D8}" destId="{DAD68139-F9C4-4B3D-9EA5-1403A612A403}" srcOrd="0" destOrd="0" presId="urn:microsoft.com/office/officeart/2008/layout/LinedList"/>
    <dgm:cxn modelId="{CC58353B-2B9C-4FE7-8228-A85D6163801C}" type="presParOf" srcId="{39A20C58-1121-4145-89BB-1E68CB70810B}" destId="{D5C4E389-430A-4190-BDC7-C3AC4F97DC45}" srcOrd="0" destOrd="0" presId="urn:microsoft.com/office/officeart/2008/layout/LinedList"/>
    <dgm:cxn modelId="{BE3EAAA9-7F87-47C2-8E66-2CC8880011F3}" type="presParOf" srcId="{39A20C58-1121-4145-89BB-1E68CB70810B}" destId="{F6617E41-296C-4CB4-B9DD-41ADEE0B4CE6}" srcOrd="1" destOrd="0" presId="urn:microsoft.com/office/officeart/2008/layout/LinedList"/>
    <dgm:cxn modelId="{D4207D16-5918-4C0E-84C2-B58BE48CF028}" type="presParOf" srcId="{F6617E41-296C-4CB4-B9DD-41ADEE0B4CE6}" destId="{272AE31F-2FA3-4F5D-A7E4-43B11A575A5F}" srcOrd="0" destOrd="0" presId="urn:microsoft.com/office/officeart/2008/layout/LinedList"/>
    <dgm:cxn modelId="{1E0C2AFA-A49F-488B-8EDF-20AF64BFBC6A}" type="presParOf" srcId="{F6617E41-296C-4CB4-B9DD-41ADEE0B4CE6}" destId="{252BC2F8-D2DC-4046-851A-F60ABD84CFC1}" srcOrd="1" destOrd="0" presId="urn:microsoft.com/office/officeart/2008/layout/LinedList"/>
    <dgm:cxn modelId="{6C620AC8-BC15-41C9-ACB6-32174E71DE58}" type="presParOf" srcId="{39A20C58-1121-4145-89BB-1E68CB70810B}" destId="{8D5D1DF3-EBBC-49D6-9D53-7937F1F50B76}" srcOrd="2" destOrd="0" presId="urn:microsoft.com/office/officeart/2008/layout/LinedList"/>
    <dgm:cxn modelId="{44CB8826-359F-45AA-9768-B045C2FB0D72}" type="presParOf" srcId="{39A20C58-1121-4145-89BB-1E68CB70810B}" destId="{E32E8F6C-9EDC-44E4-B0F3-EA5A1E931449}" srcOrd="3" destOrd="0" presId="urn:microsoft.com/office/officeart/2008/layout/LinedList"/>
    <dgm:cxn modelId="{67E75E16-B217-4246-9CF0-C42ADDD4DF4C}" type="presParOf" srcId="{E32E8F6C-9EDC-44E4-B0F3-EA5A1E931449}" destId="{DAD68139-F9C4-4B3D-9EA5-1403A612A403}" srcOrd="0" destOrd="0" presId="urn:microsoft.com/office/officeart/2008/layout/LinedList"/>
    <dgm:cxn modelId="{401A7267-BC68-416F-AFAA-36658C856FC8}" type="presParOf" srcId="{E32E8F6C-9EDC-44E4-B0F3-EA5A1E931449}" destId="{5B5C6D19-2F32-4D45-A990-F90E2A2CB57D}" srcOrd="1" destOrd="0" presId="urn:microsoft.com/office/officeart/2008/layout/LinedList"/>
    <dgm:cxn modelId="{E63B69ED-3653-42FB-BD46-7011581A78C7}" type="presParOf" srcId="{39A20C58-1121-4145-89BB-1E68CB70810B}" destId="{AFE652B4-B531-40ED-A8C0-003788A142CC}" srcOrd="4" destOrd="0" presId="urn:microsoft.com/office/officeart/2008/layout/LinedList"/>
    <dgm:cxn modelId="{1D23906A-E6DE-4EFF-99B7-FA0AD38EA0E2}" type="presParOf" srcId="{39A20C58-1121-4145-89BB-1E68CB70810B}" destId="{1A037BD4-2B46-4773-BED7-EAD09C5F03CA}" srcOrd="5" destOrd="0" presId="urn:microsoft.com/office/officeart/2008/layout/LinedList"/>
    <dgm:cxn modelId="{C560BC53-7A45-4CBC-9B91-2B2A7BCEC4C9}" type="presParOf" srcId="{1A037BD4-2B46-4773-BED7-EAD09C5F03CA}" destId="{F5323680-F393-4C85-986A-19606EA9F493}" srcOrd="0" destOrd="0" presId="urn:microsoft.com/office/officeart/2008/layout/LinedList"/>
    <dgm:cxn modelId="{AD91279C-BF20-4D09-986E-6F982DC2A4DF}" type="presParOf" srcId="{1A037BD4-2B46-4773-BED7-EAD09C5F03CA}" destId="{8058A96F-33E6-43D6-ACE8-40961E4CD12E}" srcOrd="1" destOrd="0" presId="urn:microsoft.com/office/officeart/2008/layout/LinedList"/>
    <dgm:cxn modelId="{D94DB361-94DA-4E8A-B61A-70A9F0DC936E}" type="presParOf" srcId="{39A20C58-1121-4145-89BB-1E68CB70810B}" destId="{7D55D3F0-6C49-4F84-BC1C-EEDFE51DB435}" srcOrd="6" destOrd="0" presId="urn:microsoft.com/office/officeart/2008/layout/LinedList"/>
    <dgm:cxn modelId="{8BF62B5D-B938-4C73-A7FA-B983DFAD2BAB}" type="presParOf" srcId="{39A20C58-1121-4145-89BB-1E68CB70810B}" destId="{0C7A447C-4083-469F-8119-C4A1375B530F}" srcOrd="7" destOrd="0" presId="urn:microsoft.com/office/officeart/2008/layout/LinedList"/>
    <dgm:cxn modelId="{BBDF27E4-E59D-419D-99B6-014BFDB6C8D3}" type="presParOf" srcId="{0C7A447C-4083-469F-8119-C4A1375B530F}" destId="{A208888A-2C06-4FA7-8C26-896947ED1881}" srcOrd="0" destOrd="0" presId="urn:microsoft.com/office/officeart/2008/layout/LinedList"/>
    <dgm:cxn modelId="{0A7D235A-EAFF-4C87-B34E-AF9763227C7E}" type="presParOf" srcId="{0C7A447C-4083-469F-8119-C4A1375B530F}" destId="{9D47C645-C6D2-4452-B612-A534E15FEC3E}" srcOrd="1" destOrd="0" presId="urn:microsoft.com/office/officeart/2008/layout/LinedList"/>
    <dgm:cxn modelId="{77510505-0573-49ED-93EC-3293687CB4F8}" type="presParOf" srcId="{39A20C58-1121-4145-89BB-1E68CB70810B}" destId="{ED486571-9B0D-4864-842D-1DAD1C447310}" srcOrd="8" destOrd="0" presId="urn:microsoft.com/office/officeart/2008/layout/LinedList"/>
    <dgm:cxn modelId="{A24521CD-41AA-4CA1-81DA-E388ED4F2B25}" type="presParOf" srcId="{39A20C58-1121-4145-89BB-1E68CB70810B}" destId="{A81E788D-5A25-4AD9-87BA-1541B8F4FA41}" srcOrd="9" destOrd="0" presId="urn:microsoft.com/office/officeart/2008/layout/LinedList"/>
    <dgm:cxn modelId="{9AEBC93A-05DE-43A7-8DD8-DD2E8716E7B3}" type="presParOf" srcId="{A81E788D-5A25-4AD9-87BA-1541B8F4FA41}" destId="{BE88286E-81AC-423B-96F8-D2A6E4DADD43}" srcOrd="0" destOrd="0" presId="urn:microsoft.com/office/officeart/2008/layout/LinedList"/>
    <dgm:cxn modelId="{E665F614-236D-47C7-8649-4BBC835EBEEA}" type="presParOf" srcId="{A81E788D-5A25-4AD9-87BA-1541B8F4FA41}" destId="{E5B09AEA-EE50-4111-9600-37D46597DB39}" srcOrd="1" destOrd="0" presId="urn:microsoft.com/office/officeart/2008/layout/LinedList"/>
    <dgm:cxn modelId="{26CAB5E9-5FD6-4011-970C-AC5E35EDA244}" type="presParOf" srcId="{39A20C58-1121-4145-89BB-1E68CB70810B}" destId="{9E364D10-0638-4781-BD15-92597FBFC399}" srcOrd="10" destOrd="0" presId="urn:microsoft.com/office/officeart/2008/layout/LinedList"/>
    <dgm:cxn modelId="{94674793-E84E-4BA6-8636-B69962E1950D}" type="presParOf" srcId="{39A20C58-1121-4145-89BB-1E68CB70810B}" destId="{30B35519-39F3-4FE1-B286-9D0EBDE53FAD}" srcOrd="11" destOrd="0" presId="urn:microsoft.com/office/officeart/2008/layout/LinedList"/>
    <dgm:cxn modelId="{CC4836DC-6747-4074-BF87-D6858E1D3693}" type="presParOf" srcId="{30B35519-39F3-4FE1-B286-9D0EBDE53FAD}" destId="{61A11B0B-0BC9-4B9A-BD4F-518D01F7284F}" srcOrd="0" destOrd="0" presId="urn:microsoft.com/office/officeart/2008/layout/LinedList"/>
    <dgm:cxn modelId="{DA2ADD68-0AB1-4214-B0C8-3DE3E5FDD052}" type="presParOf" srcId="{30B35519-39F3-4FE1-B286-9D0EBDE53FAD}" destId="{B9CD2AF0-2765-40DA-B407-F79069A9C304}" srcOrd="1" destOrd="0" presId="urn:microsoft.com/office/officeart/2008/layout/LinedList"/>
    <dgm:cxn modelId="{B4326249-A876-408B-AB26-0ECA7BE427D2}" type="presParOf" srcId="{39A20C58-1121-4145-89BB-1E68CB70810B}" destId="{F3DF541B-2228-4E75-A00F-4DA76E7E5191}" srcOrd="12" destOrd="0" presId="urn:microsoft.com/office/officeart/2008/layout/LinedList"/>
    <dgm:cxn modelId="{CBC835D1-7308-4785-8B53-64C865D1CEA7}" type="presParOf" srcId="{39A20C58-1121-4145-89BB-1E68CB70810B}" destId="{BC4521D7-E290-4810-926D-2A4134E952A8}" srcOrd="13" destOrd="0" presId="urn:microsoft.com/office/officeart/2008/layout/LinedList"/>
    <dgm:cxn modelId="{21FBE7B7-4B7C-4C1B-A8E8-0B11A3D7EA0F}" type="presParOf" srcId="{BC4521D7-E290-4810-926D-2A4134E952A8}" destId="{97504A8D-D20A-4899-AB85-414A33D4E394}" srcOrd="0" destOrd="0" presId="urn:microsoft.com/office/officeart/2008/layout/LinedList"/>
    <dgm:cxn modelId="{E2721272-4D25-426B-BCE9-8874B27C1DA2}" type="presParOf" srcId="{BC4521D7-E290-4810-926D-2A4134E952A8}" destId="{F4F4EBBF-50D0-40F2-A9B2-F262492F5ECA}" srcOrd="1" destOrd="0" presId="urn:microsoft.com/office/officeart/2008/layout/LinedList"/>
    <dgm:cxn modelId="{A98D8F43-1413-40EE-8F3F-F576D97D52E8}" type="presParOf" srcId="{39A20C58-1121-4145-89BB-1E68CB70810B}" destId="{2A2701BB-F7C6-4C6D-B39D-B58C473B1E8D}" srcOrd="14" destOrd="0" presId="urn:microsoft.com/office/officeart/2008/layout/LinedList"/>
    <dgm:cxn modelId="{1BA8AE15-FECF-4923-BCFF-71B8F3F4ABA4}" type="presParOf" srcId="{39A20C58-1121-4145-89BB-1E68CB70810B}" destId="{91BB33F6-5332-40BA-8220-4AF486F6A357}" srcOrd="15" destOrd="0" presId="urn:microsoft.com/office/officeart/2008/layout/LinedList"/>
    <dgm:cxn modelId="{E44D3654-5694-44AB-8867-C1FAAF3BCBC3}" type="presParOf" srcId="{91BB33F6-5332-40BA-8220-4AF486F6A357}" destId="{A43C9211-3E12-46DF-BF07-53CDFE3B63B2}" srcOrd="0" destOrd="0" presId="urn:microsoft.com/office/officeart/2008/layout/LinedList"/>
    <dgm:cxn modelId="{ACABAB92-6F73-43B5-8471-5F7F816EEFF6}" type="presParOf" srcId="{91BB33F6-5332-40BA-8220-4AF486F6A357}" destId="{20527B7E-D618-4A67-9033-F8B2C8A9961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46A2FD-E705-4799-9537-70B553C1639C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9EB73AC-12A3-41E7-8802-4F4930D6AD0F}">
      <dgm:prSet/>
      <dgm:spPr/>
      <dgm:t>
        <a:bodyPr/>
        <a:lstStyle/>
        <a:p>
          <a:r>
            <a:rPr lang="en-US" b="0" i="0" baseline="0" dirty="0"/>
            <a:t>Instantly filter all charts without writing formulas</a:t>
          </a:r>
          <a:endParaRPr lang="en-US" dirty="0"/>
        </a:p>
      </dgm:t>
    </dgm:pt>
    <dgm:pt modelId="{1C5FF887-A0CD-42C0-85E0-A9C202A769A0}" type="parTrans" cxnId="{78A28842-3160-4C8F-9D8F-29BC03C6DBD1}">
      <dgm:prSet/>
      <dgm:spPr/>
      <dgm:t>
        <a:bodyPr/>
        <a:lstStyle/>
        <a:p>
          <a:endParaRPr lang="en-US"/>
        </a:p>
      </dgm:t>
    </dgm:pt>
    <dgm:pt modelId="{8BE119CE-7D79-491C-87E4-99DB38C73744}" type="sibTrans" cxnId="{78A28842-3160-4C8F-9D8F-29BC03C6DBD1}">
      <dgm:prSet/>
      <dgm:spPr/>
      <dgm:t>
        <a:bodyPr/>
        <a:lstStyle/>
        <a:p>
          <a:endParaRPr lang="en-US"/>
        </a:p>
      </dgm:t>
    </dgm:pt>
    <dgm:pt modelId="{C751A10B-B514-495C-912C-8B6DA977B3A5}">
      <dgm:prSet/>
      <dgm:spPr/>
      <dgm:t>
        <a:bodyPr/>
        <a:lstStyle/>
        <a:p>
          <a:r>
            <a:rPr lang="en-US" b="0" i="0" baseline="0" dirty="0"/>
            <a:t>Help users see trends by time, customer behavior, or sale category</a:t>
          </a:r>
          <a:endParaRPr lang="en-US" dirty="0"/>
        </a:p>
      </dgm:t>
    </dgm:pt>
    <dgm:pt modelId="{D6F61DEE-133D-41CE-B417-F59FA5E2F545}" type="parTrans" cxnId="{33390180-17E2-49D9-A47E-329A05767E51}">
      <dgm:prSet/>
      <dgm:spPr/>
      <dgm:t>
        <a:bodyPr/>
        <a:lstStyle/>
        <a:p>
          <a:endParaRPr lang="en-US"/>
        </a:p>
      </dgm:t>
    </dgm:pt>
    <dgm:pt modelId="{BEF99CAB-8F42-4629-844F-2EF10955F3A0}" type="sibTrans" cxnId="{33390180-17E2-49D9-A47E-329A05767E51}">
      <dgm:prSet/>
      <dgm:spPr/>
      <dgm:t>
        <a:bodyPr/>
        <a:lstStyle/>
        <a:p>
          <a:endParaRPr lang="en-US"/>
        </a:p>
      </dgm:t>
    </dgm:pt>
    <dgm:pt modelId="{8DF2A97E-4164-4832-9C90-E914FA1194AE}" type="pres">
      <dgm:prSet presAssocID="{3A46A2FD-E705-4799-9537-70B553C1639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EBE9445-4DBB-4E3F-8D65-E8C20C8C3D39}" type="pres">
      <dgm:prSet presAssocID="{29EB73AC-12A3-41E7-8802-4F4930D6AD0F}" presName="hierRoot1" presStyleCnt="0"/>
      <dgm:spPr/>
    </dgm:pt>
    <dgm:pt modelId="{B1F83A5C-F3CA-407E-A6C4-940172ECD29A}" type="pres">
      <dgm:prSet presAssocID="{29EB73AC-12A3-41E7-8802-4F4930D6AD0F}" presName="composite" presStyleCnt="0"/>
      <dgm:spPr/>
    </dgm:pt>
    <dgm:pt modelId="{0022E8C1-BEB6-4180-8325-EC4975DD076E}" type="pres">
      <dgm:prSet presAssocID="{29EB73AC-12A3-41E7-8802-4F4930D6AD0F}" presName="background" presStyleLbl="node0" presStyleIdx="0" presStyleCnt="2"/>
      <dgm:spPr/>
    </dgm:pt>
    <dgm:pt modelId="{09D2A106-FA71-4DFD-A5BD-2182E773321A}" type="pres">
      <dgm:prSet presAssocID="{29EB73AC-12A3-41E7-8802-4F4930D6AD0F}" presName="text" presStyleLbl="fgAcc0" presStyleIdx="0" presStyleCnt="2">
        <dgm:presLayoutVars>
          <dgm:chPref val="3"/>
        </dgm:presLayoutVars>
      </dgm:prSet>
      <dgm:spPr/>
    </dgm:pt>
    <dgm:pt modelId="{A84C04D4-2C96-4DDB-B838-3C770ED4556F}" type="pres">
      <dgm:prSet presAssocID="{29EB73AC-12A3-41E7-8802-4F4930D6AD0F}" presName="hierChild2" presStyleCnt="0"/>
      <dgm:spPr/>
    </dgm:pt>
    <dgm:pt modelId="{D6BAB474-BD48-4DD8-84B3-D0312CE88152}" type="pres">
      <dgm:prSet presAssocID="{C751A10B-B514-495C-912C-8B6DA977B3A5}" presName="hierRoot1" presStyleCnt="0"/>
      <dgm:spPr/>
    </dgm:pt>
    <dgm:pt modelId="{A626D9E6-2152-44BD-9DE2-F63008114827}" type="pres">
      <dgm:prSet presAssocID="{C751A10B-B514-495C-912C-8B6DA977B3A5}" presName="composite" presStyleCnt="0"/>
      <dgm:spPr/>
    </dgm:pt>
    <dgm:pt modelId="{5559D7E0-32A5-48E5-910C-D2ABB50607F8}" type="pres">
      <dgm:prSet presAssocID="{C751A10B-B514-495C-912C-8B6DA977B3A5}" presName="background" presStyleLbl="node0" presStyleIdx="1" presStyleCnt="2"/>
      <dgm:spPr/>
    </dgm:pt>
    <dgm:pt modelId="{289D59B1-BCA9-4C09-9F4D-CE3AB28DB89E}" type="pres">
      <dgm:prSet presAssocID="{C751A10B-B514-495C-912C-8B6DA977B3A5}" presName="text" presStyleLbl="fgAcc0" presStyleIdx="1" presStyleCnt="2">
        <dgm:presLayoutVars>
          <dgm:chPref val="3"/>
        </dgm:presLayoutVars>
      </dgm:prSet>
      <dgm:spPr/>
    </dgm:pt>
    <dgm:pt modelId="{9707D090-D85F-4713-91C9-6366CECD80AA}" type="pres">
      <dgm:prSet presAssocID="{C751A10B-B514-495C-912C-8B6DA977B3A5}" presName="hierChild2" presStyleCnt="0"/>
      <dgm:spPr/>
    </dgm:pt>
  </dgm:ptLst>
  <dgm:cxnLst>
    <dgm:cxn modelId="{78A28842-3160-4C8F-9D8F-29BC03C6DBD1}" srcId="{3A46A2FD-E705-4799-9537-70B553C1639C}" destId="{29EB73AC-12A3-41E7-8802-4F4930D6AD0F}" srcOrd="0" destOrd="0" parTransId="{1C5FF887-A0CD-42C0-85E0-A9C202A769A0}" sibTransId="{8BE119CE-7D79-491C-87E4-99DB38C73744}"/>
    <dgm:cxn modelId="{6EB8176A-C34D-4AE6-9F80-C250AB5F9681}" type="presOf" srcId="{29EB73AC-12A3-41E7-8802-4F4930D6AD0F}" destId="{09D2A106-FA71-4DFD-A5BD-2182E773321A}" srcOrd="0" destOrd="0" presId="urn:microsoft.com/office/officeart/2005/8/layout/hierarchy1"/>
    <dgm:cxn modelId="{33390180-17E2-49D9-A47E-329A05767E51}" srcId="{3A46A2FD-E705-4799-9537-70B553C1639C}" destId="{C751A10B-B514-495C-912C-8B6DA977B3A5}" srcOrd="1" destOrd="0" parTransId="{D6F61DEE-133D-41CE-B417-F59FA5E2F545}" sibTransId="{BEF99CAB-8F42-4629-844F-2EF10955F3A0}"/>
    <dgm:cxn modelId="{E4707E96-6C1B-441F-9C54-BFAA796A7433}" type="presOf" srcId="{C751A10B-B514-495C-912C-8B6DA977B3A5}" destId="{289D59B1-BCA9-4C09-9F4D-CE3AB28DB89E}" srcOrd="0" destOrd="0" presId="urn:microsoft.com/office/officeart/2005/8/layout/hierarchy1"/>
    <dgm:cxn modelId="{B31A43AA-784D-4C45-A93D-769DEAE39918}" type="presOf" srcId="{3A46A2FD-E705-4799-9537-70B553C1639C}" destId="{8DF2A97E-4164-4832-9C90-E914FA1194AE}" srcOrd="0" destOrd="0" presId="urn:microsoft.com/office/officeart/2005/8/layout/hierarchy1"/>
    <dgm:cxn modelId="{37AB1268-888B-4685-893B-BDA475C9463F}" type="presParOf" srcId="{8DF2A97E-4164-4832-9C90-E914FA1194AE}" destId="{7EBE9445-4DBB-4E3F-8D65-E8C20C8C3D39}" srcOrd="0" destOrd="0" presId="urn:microsoft.com/office/officeart/2005/8/layout/hierarchy1"/>
    <dgm:cxn modelId="{300D8D7A-0C54-4846-95E9-FCF9DA2B0146}" type="presParOf" srcId="{7EBE9445-4DBB-4E3F-8D65-E8C20C8C3D39}" destId="{B1F83A5C-F3CA-407E-A6C4-940172ECD29A}" srcOrd="0" destOrd="0" presId="urn:microsoft.com/office/officeart/2005/8/layout/hierarchy1"/>
    <dgm:cxn modelId="{ED197AF1-C136-42F0-9E8A-85D8ABF1F886}" type="presParOf" srcId="{B1F83A5C-F3CA-407E-A6C4-940172ECD29A}" destId="{0022E8C1-BEB6-4180-8325-EC4975DD076E}" srcOrd="0" destOrd="0" presId="urn:microsoft.com/office/officeart/2005/8/layout/hierarchy1"/>
    <dgm:cxn modelId="{F7FD42D3-F55B-4A61-8650-5ECCC808298F}" type="presParOf" srcId="{B1F83A5C-F3CA-407E-A6C4-940172ECD29A}" destId="{09D2A106-FA71-4DFD-A5BD-2182E773321A}" srcOrd="1" destOrd="0" presId="urn:microsoft.com/office/officeart/2005/8/layout/hierarchy1"/>
    <dgm:cxn modelId="{168AD784-6648-4E6B-A95C-3BC9AACFE8E3}" type="presParOf" srcId="{7EBE9445-4DBB-4E3F-8D65-E8C20C8C3D39}" destId="{A84C04D4-2C96-4DDB-B838-3C770ED4556F}" srcOrd="1" destOrd="0" presId="urn:microsoft.com/office/officeart/2005/8/layout/hierarchy1"/>
    <dgm:cxn modelId="{589EFC73-E597-46B6-99B2-72D602085FF0}" type="presParOf" srcId="{8DF2A97E-4164-4832-9C90-E914FA1194AE}" destId="{D6BAB474-BD48-4DD8-84B3-D0312CE88152}" srcOrd="1" destOrd="0" presId="urn:microsoft.com/office/officeart/2005/8/layout/hierarchy1"/>
    <dgm:cxn modelId="{BE320535-E3C8-43F4-B641-76DC4F444CFF}" type="presParOf" srcId="{D6BAB474-BD48-4DD8-84B3-D0312CE88152}" destId="{A626D9E6-2152-44BD-9DE2-F63008114827}" srcOrd="0" destOrd="0" presId="urn:microsoft.com/office/officeart/2005/8/layout/hierarchy1"/>
    <dgm:cxn modelId="{EE928A12-DF7F-4A1C-824D-93E535CAF054}" type="presParOf" srcId="{A626D9E6-2152-44BD-9DE2-F63008114827}" destId="{5559D7E0-32A5-48E5-910C-D2ABB50607F8}" srcOrd="0" destOrd="0" presId="urn:microsoft.com/office/officeart/2005/8/layout/hierarchy1"/>
    <dgm:cxn modelId="{20617D7F-674A-471F-868A-2196B365038D}" type="presParOf" srcId="{A626D9E6-2152-44BD-9DE2-F63008114827}" destId="{289D59B1-BCA9-4C09-9F4D-CE3AB28DB89E}" srcOrd="1" destOrd="0" presId="urn:microsoft.com/office/officeart/2005/8/layout/hierarchy1"/>
    <dgm:cxn modelId="{A7173E8A-C1CC-470C-A7D3-6882CB9B2581}" type="presParOf" srcId="{D6BAB474-BD48-4DD8-84B3-D0312CE88152}" destId="{9707D090-D85F-4713-91C9-6366CECD80A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64A2752-9EE6-488C-8348-6A5C1039F45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FD5038E-30EB-4200-B2FD-BD45D198D1FA}">
      <dgm:prSet/>
      <dgm:spPr/>
      <dgm:t>
        <a:bodyPr/>
        <a:lstStyle/>
        <a:p>
          <a:r>
            <a:rPr lang="en-US"/>
            <a:t>Dashboard link </a:t>
          </a:r>
        </a:p>
      </dgm:t>
    </dgm:pt>
    <dgm:pt modelId="{81F2B7EE-FED5-4E12-B45D-E08E6302A0B2}" type="parTrans" cxnId="{464F37AA-F19E-4E1E-A60D-D43676389BEB}">
      <dgm:prSet/>
      <dgm:spPr/>
      <dgm:t>
        <a:bodyPr/>
        <a:lstStyle/>
        <a:p>
          <a:endParaRPr lang="en-US"/>
        </a:p>
      </dgm:t>
    </dgm:pt>
    <dgm:pt modelId="{00A38D06-C05F-4E45-9AC9-8E617F0610C4}" type="sibTrans" cxnId="{464F37AA-F19E-4E1E-A60D-D43676389BEB}">
      <dgm:prSet/>
      <dgm:spPr/>
      <dgm:t>
        <a:bodyPr/>
        <a:lstStyle/>
        <a:p>
          <a:endParaRPr lang="en-US"/>
        </a:p>
      </dgm:t>
    </dgm:pt>
    <dgm:pt modelId="{29253301-C316-4FCC-93DD-E251440628E1}">
      <dgm:prSet/>
      <dgm:spPr/>
      <dgm:t>
        <a:bodyPr/>
        <a:lstStyle/>
        <a:p>
          <a:r>
            <a:rPr lang="en-US"/>
            <a:t>project  link  github</a:t>
          </a:r>
        </a:p>
      </dgm:t>
    </dgm:pt>
    <dgm:pt modelId="{201DC8F9-2FF1-43CB-AF2C-752CD6BCAFFA}" type="parTrans" cxnId="{62DB51F1-6F92-48E3-9BAA-EB76DDC538CA}">
      <dgm:prSet/>
      <dgm:spPr/>
      <dgm:t>
        <a:bodyPr/>
        <a:lstStyle/>
        <a:p>
          <a:endParaRPr lang="en-US"/>
        </a:p>
      </dgm:t>
    </dgm:pt>
    <dgm:pt modelId="{D3EEE36C-F88F-4026-99B2-81DE47483830}" type="sibTrans" cxnId="{62DB51F1-6F92-48E3-9BAA-EB76DDC538CA}">
      <dgm:prSet/>
      <dgm:spPr/>
      <dgm:t>
        <a:bodyPr/>
        <a:lstStyle/>
        <a:p>
          <a:endParaRPr lang="en-US"/>
        </a:p>
      </dgm:t>
    </dgm:pt>
    <dgm:pt modelId="{658D001E-8FB2-49DA-92C8-D1A0BC81CD0C}">
      <dgm:prSet/>
      <dgm:spPr/>
      <dgm:t>
        <a:bodyPr/>
        <a:lstStyle/>
        <a:p>
          <a:r>
            <a:rPr lang="en-US"/>
            <a:t>ppt link </a:t>
          </a:r>
        </a:p>
      </dgm:t>
    </dgm:pt>
    <dgm:pt modelId="{DBDA0E53-9E0F-4BCC-9F93-21073E66C59C}" type="parTrans" cxnId="{15DC3F3A-9D3B-4120-94BD-B4F1D40DC6BE}">
      <dgm:prSet/>
      <dgm:spPr/>
      <dgm:t>
        <a:bodyPr/>
        <a:lstStyle/>
        <a:p>
          <a:endParaRPr lang="en-US"/>
        </a:p>
      </dgm:t>
    </dgm:pt>
    <dgm:pt modelId="{43C78986-6A7A-48C9-9D4B-87893167B6F8}" type="sibTrans" cxnId="{15DC3F3A-9D3B-4120-94BD-B4F1D40DC6BE}">
      <dgm:prSet/>
      <dgm:spPr/>
      <dgm:t>
        <a:bodyPr/>
        <a:lstStyle/>
        <a:p>
          <a:endParaRPr lang="en-US"/>
        </a:p>
      </dgm:t>
    </dgm:pt>
    <dgm:pt modelId="{E5450249-5CCC-4FEA-AD95-8B5DA6C09AA9}">
      <dgm:prSet/>
      <dgm:spPr/>
      <dgm:t>
        <a:bodyPr/>
        <a:lstStyle/>
        <a:p>
          <a:r>
            <a:rPr lang="en-US"/>
            <a:t>report link</a:t>
          </a:r>
        </a:p>
      </dgm:t>
    </dgm:pt>
    <dgm:pt modelId="{8BDFE9CB-0E4E-49FD-B45B-FFCE7253A49D}" type="parTrans" cxnId="{4A291710-6571-457D-BEF6-BF61874CCC88}">
      <dgm:prSet/>
      <dgm:spPr/>
      <dgm:t>
        <a:bodyPr/>
        <a:lstStyle/>
        <a:p>
          <a:endParaRPr lang="en-US"/>
        </a:p>
      </dgm:t>
    </dgm:pt>
    <dgm:pt modelId="{4156C0FE-F9D2-4150-8759-D07EC66E0487}" type="sibTrans" cxnId="{4A291710-6571-457D-BEF6-BF61874CCC88}">
      <dgm:prSet/>
      <dgm:spPr/>
      <dgm:t>
        <a:bodyPr/>
        <a:lstStyle/>
        <a:p>
          <a:endParaRPr lang="en-US"/>
        </a:p>
      </dgm:t>
    </dgm:pt>
    <dgm:pt modelId="{55E63177-3DFC-40F7-95C5-23A62FD08786}" type="pres">
      <dgm:prSet presAssocID="{764A2752-9EE6-488C-8348-6A5C1039F457}" presName="linear" presStyleCnt="0">
        <dgm:presLayoutVars>
          <dgm:animLvl val="lvl"/>
          <dgm:resizeHandles val="exact"/>
        </dgm:presLayoutVars>
      </dgm:prSet>
      <dgm:spPr/>
    </dgm:pt>
    <dgm:pt modelId="{24C84699-2C26-46AE-9648-BA02BC66535A}" type="pres">
      <dgm:prSet presAssocID="{8FD5038E-30EB-4200-B2FD-BD45D198D1F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6FD932A-874F-4DAD-80AA-10942C24B0A4}" type="pres">
      <dgm:prSet presAssocID="{00A38D06-C05F-4E45-9AC9-8E617F0610C4}" presName="spacer" presStyleCnt="0"/>
      <dgm:spPr/>
    </dgm:pt>
    <dgm:pt modelId="{84B9E50D-037C-405D-8906-C76809190B5A}" type="pres">
      <dgm:prSet presAssocID="{29253301-C316-4FCC-93DD-E251440628E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1125926-4106-42CF-BCA3-4B42AA96C627}" type="pres">
      <dgm:prSet presAssocID="{D3EEE36C-F88F-4026-99B2-81DE47483830}" presName="spacer" presStyleCnt="0"/>
      <dgm:spPr/>
    </dgm:pt>
    <dgm:pt modelId="{D38C8E28-F4CB-47B6-86BD-E272DCAB53F2}" type="pres">
      <dgm:prSet presAssocID="{658D001E-8FB2-49DA-92C8-D1A0BC81CD0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E8926C1-D6EE-45D2-A9E0-2C7E3CF3B35D}" type="pres">
      <dgm:prSet presAssocID="{43C78986-6A7A-48C9-9D4B-87893167B6F8}" presName="spacer" presStyleCnt="0"/>
      <dgm:spPr/>
    </dgm:pt>
    <dgm:pt modelId="{975F25CD-BF7F-4183-93E5-C8709589B01F}" type="pres">
      <dgm:prSet presAssocID="{E5450249-5CCC-4FEA-AD95-8B5DA6C09AA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A291710-6571-457D-BEF6-BF61874CCC88}" srcId="{764A2752-9EE6-488C-8348-6A5C1039F457}" destId="{E5450249-5CCC-4FEA-AD95-8B5DA6C09AA9}" srcOrd="3" destOrd="0" parTransId="{8BDFE9CB-0E4E-49FD-B45B-FFCE7253A49D}" sibTransId="{4156C0FE-F9D2-4150-8759-D07EC66E0487}"/>
    <dgm:cxn modelId="{15DC3F3A-9D3B-4120-94BD-B4F1D40DC6BE}" srcId="{764A2752-9EE6-488C-8348-6A5C1039F457}" destId="{658D001E-8FB2-49DA-92C8-D1A0BC81CD0C}" srcOrd="2" destOrd="0" parTransId="{DBDA0E53-9E0F-4BCC-9F93-21073E66C59C}" sibTransId="{43C78986-6A7A-48C9-9D4B-87893167B6F8}"/>
    <dgm:cxn modelId="{7CEB2D4D-F573-4170-8A20-362028806A0D}" type="presOf" srcId="{8FD5038E-30EB-4200-B2FD-BD45D198D1FA}" destId="{24C84699-2C26-46AE-9648-BA02BC66535A}" srcOrd="0" destOrd="0" presId="urn:microsoft.com/office/officeart/2005/8/layout/vList2"/>
    <dgm:cxn modelId="{F84E7B4F-461D-43BC-8E80-0A6B507C48E8}" type="presOf" srcId="{E5450249-5CCC-4FEA-AD95-8B5DA6C09AA9}" destId="{975F25CD-BF7F-4183-93E5-C8709589B01F}" srcOrd="0" destOrd="0" presId="urn:microsoft.com/office/officeart/2005/8/layout/vList2"/>
    <dgm:cxn modelId="{FCF2CA9D-F0FA-43C8-8868-F129584E073B}" type="presOf" srcId="{658D001E-8FB2-49DA-92C8-D1A0BC81CD0C}" destId="{D38C8E28-F4CB-47B6-86BD-E272DCAB53F2}" srcOrd="0" destOrd="0" presId="urn:microsoft.com/office/officeart/2005/8/layout/vList2"/>
    <dgm:cxn modelId="{464F37AA-F19E-4E1E-A60D-D43676389BEB}" srcId="{764A2752-9EE6-488C-8348-6A5C1039F457}" destId="{8FD5038E-30EB-4200-B2FD-BD45D198D1FA}" srcOrd="0" destOrd="0" parTransId="{81F2B7EE-FED5-4E12-B45D-E08E6302A0B2}" sibTransId="{00A38D06-C05F-4E45-9AC9-8E617F0610C4}"/>
    <dgm:cxn modelId="{A1EEACEC-66C2-442C-ACBD-FC0A301508B3}" type="presOf" srcId="{764A2752-9EE6-488C-8348-6A5C1039F457}" destId="{55E63177-3DFC-40F7-95C5-23A62FD08786}" srcOrd="0" destOrd="0" presId="urn:microsoft.com/office/officeart/2005/8/layout/vList2"/>
    <dgm:cxn modelId="{B69CB3ED-BAFD-489D-A559-2691A4342AFA}" type="presOf" srcId="{29253301-C316-4FCC-93DD-E251440628E1}" destId="{84B9E50D-037C-405D-8906-C76809190B5A}" srcOrd="0" destOrd="0" presId="urn:microsoft.com/office/officeart/2005/8/layout/vList2"/>
    <dgm:cxn modelId="{62DB51F1-6F92-48E3-9BAA-EB76DDC538CA}" srcId="{764A2752-9EE6-488C-8348-6A5C1039F457}" destId="{29253301-C316-4FCC-93DD-E251440628E1}" srcOrd="1" destOrd="0" parTransId="{201DC8F9-2FF1-43CB-AF2C-752CD6BCAFFA}" sibTransId="{D3EEE36C-F88F-4026-99B2-81DE47483830}"/>
    <dgm:cxn modelId="{EE5799C3-023B-41E3-A3F3-B51902550552}" type="presParOf" srcId="{55E63177-3DFC-40F7-95C5-23A62FD08786}" destId="{24C84699-2C26-46AE-9648-BA02BC66535A}" srcOrd="0" destOrd="0" presId="urn:microsoft.com/office/officeart/2005/8/layout/vList2"/>
    <dgm:cxn modelId="{7959E6F3-6BEF-4D05-AA7F-09361346C46B}" type="presParOf" srcId="{55E63177-3DFC-40F7-95C5-23A62FD08786}" destId="{46FD932A-874F-4DAD-80AA-10942C24B0A4}" srcOrd="1" destOrd="0" presId="urn:microsoft.com/office/officeart/2005/8/layout/vList2"/>
    <dgm:cxn modelId="{8A2D72CC-1779-485D-AC84-769246601666}" type="presParOf" srcId="{55E63177-3DFC-40F7-95C5-23A62FD08786}" destId="{84B9E50D-037C-405D-8906-C76809190B5A}" srcOrd="2" destOrd="0" presId="urn:microsoft.com/office/officeart/2005/8/layout/vList2"/>
    <dgm:cxn modelId="{406E2A74-D8D5-4CAB-9076-26E5B6F85E41}" type="presParOf" srcId="{55E63177-3DFC-40F7-95C5-23A62FD08786}" destId="{C1125926-4106-42CF-BCA3-4B42AA96C627}" srcOrd="3" destOrd="0" presId="urn:microsoft.com/office/officeart/2005/8/layout/vList2"/>
    <dgm:cxn modelId="{F0B0A75A-E1ED-4BA6-98F9-B37369B7B3DB}" type="presParOf" srcId="{55E63177-3DFC-40F7-95C5-23A62FD08786}" destId="{D38C8E28-F4CB-47B6-86BD-E272DCAB53F2}" srcOrd="4" destOrd="0" presId="urn:microsoft.com/office/officeart/2005/8/layout/vList2"/>
    <dgm:cxn modelId="{B29C5E9A-DDCB-4968-8652-D97B6E58BB81}" type="presParOf" srcId="{55E63177-3DFC-40F7-95C5-23A62FD08786}" destId="{8E8926C1-D6EE-45D2-A9E0-2C7E3CF3B35D}" srcOrd="5" destOrd="0" presId="urn:microsoft.com/office/officeart/2005/8/layout/vList2"/>
    <dgm:cxn modelId="{748331A2-607E-4E50-96D3-B211F3AB193A}" type="presParOf" srcId="{55E63177-3DFC-40F7-95C5-23A62FD08786}" destId="{975F25CD-BF7F-4183-93E5-C8709589B01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73895-F4EA-4C8A-924A-355CF2C3A1AD}">
      <dsp:nvSpPr>
        <dsp:cNvPr id="0" name=""/>
        <dsp:cNvSpPr/>
      </dsp:nvSpPr>
      <dsp:spPr>
        <a:xfrm>
          <a:off x="3836" y="600365"/>
          <a:ext cx="1869667" cy="11872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76AA56-9AFC-46FE-BC17-32B47ADEB9EF}">
      <dsp:nvSpPr>
        <dsp:cNvPr id="0" name=""/>
        <dsp:cNvSpPr/>
      </dsp:nvSpPr>
      <dsp:spPr>
        <a:xfrm>
          <a:off x="211577" y="797718"/>
          <a:ext cx="1869667" cy="11872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 dirty="0"/>
            <a:t>January</a:t>
          </a:r>
          <a:r>
            <a:rPr lang="en-US" sz="1200" b="0" i="0" kern="1200" baseline="0" dirty="0"/>
            <a:t> had the highest sales (</a:t>
          </a:r>
          <a:r>
            <a:rPr lang="en-US" sz="1200" b="1" i="0" kern="1200" baseline="0" dirty="0"/>
            <a:t>$41,346.96</a:t>
          </a:r>
          <a:r>
            <a:rPr lang="en-US" sz="1200" b="0" i="0" kern="1200" baseline="0" dirty="0"/>
            <a:t>) and profit, indicating strong start-of-year demand or post-holiday momentum.</a:t>
          </a:r>
          <a:endParaRPr lang="en-US" sz="1200" kern="1200" dirty="0"/>
        </a:p>
      </dsp:txBody>
      <dsp:txXfrm>
        <a:off x="246350" y="832491"/>
        <a:ext cx="1800121" cy="1117692"/>
      </dsp:txXfrm>
    </dsp:sp>
    <dsp:sp modelId="{CECFAE3E-02A6-4922-A503-79363BEE4FCF}">
      <dsp:nvSpPr>
        <dsp:cNvPr id="0" name=""/>
        <dsp:cNvSpPr/>
      </dsp:nvSpPr>
      <dsp:spPr>
        <a:xfrm>
          <a:off x="2288986" y="600365"/>
          <a:ext cx="1869667" cy="11872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24F456-62A9-438F-A289-3BE1FE9EA3B4}">
      <dsp:nvSpPr>
        <dsp:cNvPr id="0" name=""/>
        <dsp:cNvSpPr/>
      </dsp:nvSpPr>
      <dsp:spPr>
        <a:xfrm>
          <a:off x="2496726" y="797718"/>
          <a:ext cx="1869667" cy="11872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 dirty="0"/>
            <a:t>April</a:t>
          </a:r>
          <a:r>
            <a:rPr lang="en-US" sz="1200" b="0" i="0" kern="1200" baseline="0" dirty="0"/>
            <a:t> had the highest profit margin (</a:t>
          </a:r>
          <a:r>
            <a:rPr lang="en-US" sz="1200" b="1" i="0" kern="1200" baseline="0" dirty="0"/>
            <a:t>25%</a:t>
          </a:r>
          <a:r>
            <a:rPr lang="en-US" sz="1200" b="0" i="0" kern="1200" baseline="0" dirty="0"/>
            <a:t>) despite low sales, suggesting high-margin products or reduced operating costs.</a:t>
          </a:r>
          <a:endParaRPr lang="en-US" sz="1200" kern="1200" dirty="0"/>
        </a:p>
      </dsp:txBody>
      <dsp:txXfrm>
        <a:off x="2531499" y="832491"/>
        <a:ext cx="1800121" cy="1117692"/>
      </dsp:txXfrm>
    </dsp:sp>
    <dsp:sp modelId="{892CF4B5-BC05-42CD-A53C-7A184ED729DB}">
      <dsp:nvSpPr>
        <dsp:cNvPr id="0" name=""/>
        <dsp:cNvSpPr/>
      </dsp:nvSpPr>
      <dsp:spPr>
        <a:xfrm>
          <a:off x="4574135" y="600365"/>
          <a:ext cx="1869667" cy="11872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E5BDAA-0588-4E0B-B671-C493F9F326BC}">
      <dsp:nvSpPr>
        <dsp:cNvPr id="0" name=""/>
        <dsp:cNvSpPr/>
      </dsp:nvSpPr>
      <dsp:spPr>
        <a:xfrm>
          <a:off x="4781876" y="797718"/>
          <a:ext cx="1869667" cy="11872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 dirty="0"/>
            <a:t>May</a:t>
          </a:r>
          <a:r>
            <a:rPr lang="en-US" sz="1200" b="0" i="0" kern="1200" baseline="0" dirty="0"/>
            <a:t> showed the lowest profit margin (</a:t>
          </a:r>
          <a:r>
            <a:rPr lang="en-US" sz="1200" b="1" i="0" kern="1200" baseline="0" dirty="0"/>
            <a:t>17%</a:t>
          </a:r>
          <a:r>
            <a:rPr lang="en-US" sz="1200" b="0" i="0" kern="1200" baseline="0" dirty="0"/>
            <a:t>), likely due to higher costs, discounts, or lower-value product focus.</a:t>
          </a:r>
          <a:endParaRPr lang="en-US" sz="1200" kern="1200" dirty="0"/>
        </a:p>
      </dsp:txBody>
      <dsp:txXfrm>
        <a:off x="4816649" y="832491"/>
        <a:ext cx="1800121" cy="1117692"/>
      </dsp:txXfrm>
    </dsp:sp>
    <dsp:sp modelId="{CF386D76-6158-439D-9545-1952995CFE59}">
      <dsp:nvSpPr>
        <dsp:cNvPr id="0" name=""/>
        <dsp:cNvSpPr/>
      </dsp:nvSpPr>
      <dsp:spPr>
        <a:xfrm>
          <a:off x="6859284" y="600365"/>
          <a:ext cx="1869667" cy="11872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169AA8-8E83-466C-81F0-31AF8E76DDB7}">
      <dsp:nvSpPr>
        <dsp:cNvPr id="0" name=""/>
        <dsp:cNvSpPr/>
      </dsp:nvSpPr>
      <dsp:spPr>
        <a:xfrm>
          <a:off x="7067025" y="797718"/>
          <a:ext cx="1869667" cy="11872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 dirty="0"/>
            <a:t>September to November</a:t>
          </a:r>
          <a:r>
            <a:rPr lang="en-US" sz="1200" b="0" i="0" kern="1200" baseline="0" dirty="0"/>
            <a:t> maintained consistent sales and profit margins (</a:t>
          </a:r>
          <a:r>
            <a:rPr lang="en-US" sz="1200" b="1" i="0" kern="1200" baseline="0" dirty="0"/>
            <a:t>~20–23%</a:t>
          </a:r>
          <a:r>
            <a:rPr lang="en-US" sz="1200" b="0" i="0" kern="1200" baseline="0" dirty="0"/>
            <a:t>), reflecting stable business operations.</a:t>
          </a:r>
          <a:endParaRPr lang="en-US" sz="1200" kern="1200" dirty="0"/>
        </a:p>
      </dsp:txBody>
      <dsp:txXfrm>
        <a:off x="7101798" y="832491"/>
        <a:ext cx="1800121" cy="1117692"/>
      </dsp:txXfrm>
    </dsp:sp>
    <dsp:sp modelId="{97416E64-3B35-4E50-8D4C-E0386DAB5172}">
      <dsp:nvSpPr>
        <dsp:cNvPr id="0" name=""/>
        <dsp:cNvSpPr/>
      </dsp:nvSpPr>
      <dsp:spPr>
        <a:xfrm>
          <a:off x="9144433" y="600365"/>
          <a:ext cx="1869667" cy="11872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07DFE6-8447-4B43-B8DC-9AE0BB8EF434}">
      <dsp:nvSpPr>
        <dsp:cNvPr id="0" name=""/>
        <dsp:cNvSpPr/>
      </dsp:nvSpPr>
      <dsp:spPr>
        <a:xfrm>
          <a:off x="9352174" y="797718"/>
          <a:ext cx="1869667" cy="11872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 dirty="0"/>
            <a:t>December’s</a:t>
          </a:r>
          <a:r>
            <a:rPr lang="en-US" sz="1200" b="0" i="0" kern="1200" baseline="0" dirty="0"/>
            <a:t> sales were strong (</a:t>
          </a:r>
          <a:r>
            <a:rPr lang="en-US" sz="1200" b="1" i="0" kern="1200" baseline="0" dirty="0"/>
            <a:t>$37,097.98</a:t>
          </a:r>
          <a:r>
            <a:rPr lang="en-US" sz="1200" b="0" i="0" kern="1200" baseline="0" dirty="0"/>
            <a:t>), hinting at seasonal demand, but profit margin was moderate at </a:t>
          </a:r>
          <a:r>
            <a:rPr lang="en-US" sz="1200" b="1" i="0" kern="1200" baseline="0" dirty="0"/>
            <a:t>19%</a:t>
          </a:r>
          <a:r>
            <a:rPr lang="en-US" sz="1200" b="0" i="0" kern="1200" baseline="0" dirty="0"/>
            <a:t>.</a:t>
          </a:r>
          <a:endParaRPr lang="en-US" sz="1200" kern="1200" dirty="0"/>
        </a:p>
      </dsp:txBody>
      <dsp:txXfrm>
        <a:off x="9386947" y="832491"/>
        <a:ext cx="1800121" cy="11176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C4E389-430A-4190-BDC7-C3AC4F97DC45}">
      <dsp:nvSpPr>
        <dsp:cNvPr id="0" name=""/>
        <dsp:cNvSpPr/>
      </dsp:nvSpPr>
      <dsp:spPr>
        <a:xfrm>
          <a:off x="0" y="0"/>
          <a:ext cx="4201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2AE31F-2FA3-4F5D-A7E4-43B11A575A5F}">
      <dsp:nvSpPr>
        <dsp:cNvPr id="0" name=""/>
        <dsp:cNvSpPr/>
      </dsp:nvSpPr>
      <dsp:spPr>
        <a:xfrm>
          <a:off x="0" y="0"/>
          <a:ext cx="4201297" cy="634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1. Daily Sales Chart (Line or Column chart)</a:t>
          </a:r>
          <a:endParaRPr lang="en-US" sz="1500" kern="1200" dirty="0"/>
        </a:p>
      </dsp:txBody>
      <dsp:txXfrm>
        <a:off x="0" y="0"/>
        <a:ext cx="4201297" cy="634789"/>
      </dsp:txXfrm>
    </dsp:sp>
    <dsp:sp modelId="{8D5D1DF3-EBBC-49D6-9D53-7937F1F50B76}">
      <dsp:nvSpPr>
        <dsp:cNvPr id="0" name=""/>
        <dsp:cNvSpPr/>
      </dsp:nvSpPr>
      <dsp:spPr>
        <a:xfrm>
          <a:off x="0" y="634789"/>
          <a:ext cx="4201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D68139-F9C4-4B3D-9EA5-1403A612A403}">
      <dsp:nvSpPr>
        <dsp:cNvPr id="0" name=""/>
        <dsp:cNvSpPr/>
      </dsp:nvSpPr>
      <dsp:spPr>
        <a:xfrm>
          <a:off x="0" y="634789"/>
          <a:ext cx="4201297" cy="634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Visualizing daily sales variation helps spot busy days, low days, and potential transaction gaps.</a:t>
          </a:r>
        </a:p>
      </dsp:txBody>
      <dsp:txXfrm>
        <a:off x="0" y="634789"/>
        <a:ext cx="4201297" cy="634789"/>
      </dsp:txXfrm>
    </dsp:sp>
    <dsp:sp modelId="{AFE652B4-B531-40ED-A8C0-003788A142CC}">
      <dsp:nvSpPr>
        <dsp:cNvPr id="0" name=""/>
        <dsp:cNvSpPr/>
      </dsp:nvSpPr>
      <dsp:spPr>
        <a:xfrm>
          <a:off x="0" y="1269578"/>
          <a:ext cx="4201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323680-F393-4C85-986A-19606EA9F493}">
      <dsp:nvSpPr>
        <dsp:cNvPr id="0" name=""/>
        <dsp:cNvSpPr/>
      </dsp:nvSpPr>
      <dsp:spPr>
        <a:xfrm>
          <a:off x="0" y="1269578"/>
          <a:ext cx="4201297" cy="634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You can highlight spikes or dips (e.g., weekends, month-end)</a:t>
          </a:r>
        </a:p>
      </dsp:txBody>
      <dsp:txXfrm>
        <a:off x="0" y="1269578"/>
        <a:ext cx="4201297" cy="634789"/>
      </dsp:txXfrm>
    </dsp:sp>
    <dsp:sp modelId="{7D55D3F0-6C49-4F84-BC1C-EEDFE51DB435}">
      <dsp:nvSpPr>
        <dsp:cNvPr id="0" name=""/>
        <dsp:cNvSpPr/>
      </dsp:nvSpPr>
      <dsp:spPr>
        <a:xfrm>
          <a:off x="0" y="1904367"/>
          <a:ext cx="4201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08888A-2C06-4FA7-8C26-896947ED1881}">
      <dsp:nvSpPr>
        <dsp:cNvPr id="0" name=""/>
        <dsp:cNvSpPr/>
      </dsp:nvSpPr>
      <dsp:spPr>
        <a:xfrm>
          <a:off x="0" y="1904367"/>
          <a:ext cx="4201297" cy="634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2. Sales Type Breakdown (Pie or Doughnut Chart)</a:t>
          </a:r>
          <a:endParaRPr lang="en-US" sz="1500" kern="1200" dirty="0"/>
        </a:p>
      </dsp:txBody>
      <dsp:txXfrm>
        <a:off x="0" y="1904367"/>
        <a:ext cx="4201297" cy="634789"/>
      </dsp:txXfrm>
    </dsp:sp>
    <dsp:sp modelId="{ED486571-9B0D-4864-842D-1DAD1C447310}">
      <dsp:nvSpPr>
        <dsp:cNvPr id="0" name=""/>
        <dsp:cNvSpPr/>
      </dsp:nvSpPr>
      <dsp:spPr>
        <a:xfrm>
          <a:off x="0" y="2539156"/>
          <a:ext cx="4201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88286E-81AC-423B-96F8-D2A6E4DADD43}">
      <dsp:nvSpPr>
        <dsp:cNvPr id="0" name=""/>
        <dsp:cNvSpPr/>
      </dsp:nvSpPr>
      <dsp:spPr>
        <a:xfrm>
          <a:off x="0" y="2539156"/>
          <a:ext cx="4201297" cy="634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Retail vs Wholesale</a:t>
          </a:r>
          <a:r>
            <a:rPr lang="en-US" sz="1500" kern="1200" dirty="0"/>
            <a:t> split — helps understand which channel contributes more.</a:t>
          </a:r>
        </a:p>
      </dsp:txBody>
      <dsp:txXfrm>
        <a:off x="0" y="2539156"/>
        <a:ext cx="4201297" cy="634789"/>
      </dsp:txXfrm>
    </dsp:sp>
    <dsp:sp modelId="{9E364D10-0638-4781-BD15-92597FBFC399}">
      <dsp:nvSpPr>
        <dsp:cNvPr id="0" name=""/>
        <dsp:cNvSpPr/>
      </dsp:nvSpPr>
      <dsp:spPr>
        <a:xfrm>
          <a:off x="0" y="3173945"/>
          <a:ext cx="4201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A11B0B-0BC9-4B9A-BD4F-518D01F7284F}">
      <dsp:nvSpPr>
        <dsp:cNvPr id="0" name=""/>
        <dsp:cNvSpPr/>
      </dsp:nvSpPr>
      <dsp:spPr>
        <a:xfrm>
          <a:off x="0" y="3173945"/>
          <a:ext cx="4201297" cy="634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3. Payment Mode Breakdown (Pie/Bar)</a:t>
          </a:r>
          <a:endParaRPr lang="en-US" sz="1500" kern="1200" dirty="0"/>
        </a:p>
      </dsp:txBody>
      <dsp:txXfrm>
        <a:off x="0" y="3173945"/>
        <a:ext cx="4201297" cy="634789"/>
      </dsp:txXfrm>
    </dsp:sp>
    <dsp:sp modelId="{F3DF541B-2228-4E75-A00F-4DA76E7E5191}">
      <dsp:nvSpPr>
        <dsp:cNvPr id="0" name=""/>
        <dsp:cNvSpPr/>
      </dsp:nvSpPr>
      <dsp:spPr>
        <a:xfrm>
          <a:off x="0" y="3808734"/>
          <a:ext cx="4201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504A8D-D20A-4899-AB85-414A33D4E394}">
      <dsp:nvSpPr>
        <dsp:cNvPr id="0" name=""/>
        <dsp:cNvSpPr/>
      </dsp:nvSpPr>
      <dsp:spPr>
        <a:xfrm>
          <a:off x="0" y="3808734"/>
          <a:ext cx="4201297" cy="634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Show split of </a:t>
          </a:r>
          <a:r>
            <a:rPr lang="en-US" sz="1500" b="1" kern="1200" dirty="0"/>
            <a:t>Cash, UPI, Credit Card, etc.</a:t>
          </a:r>
          <a:endParaRPr lang="en-US" sz="1500" kern="1200" dirty="0"/>
        </a:p>
      </dsp:txBody>
      <dsp:txXfrm>
        <a:off x="0" y="3808734"/>
        <a:ext cx="4201297" cy="634789"/>
      </dsp:txXfrm>
    </dsp:sp>
    <dsp:sp modelId="{2A2701BB-F7C6-4C6D-B39D-B58C473B1E8D}">
      <dsp:nvSpPr>
        <dsp:cNvPr id="0" name=""/>
        <dsp:cNvSpPr/>
      </dsp:nvSpPr>
      <dsp:spPr>
        <a:xfrm>
          <a:off x="0" y="4443523"/>
          <a:ext cx="420129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3C9211-3E12-46DF-BF07-53CDFE3B63B2}">
      <dsp:nvSpPr>
        <dsp:cNvPr id="0" name=""/>
        <dsp:cNvSpPr/>
      </dsp:nvSpPr>
      <dsp:spPr>
        <a:xfrm>
          <a:off x="0" y="4443523"/>
          <a:ext cx="4201297" cy="634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Helps assess how customers prefer to pay (business or strategic insights)</a:t>
          </a:r>
        </a:p>
      </dsp:txBody>
      <dsp:txXfrm>
        <a:off x="0" y="4443523"/>
        <a:ext cx="4201297" cy="6347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22E8C1-BEB6-4180-8325-EC4975DD076E}">
      <dsp:nvSpPr>
        <dsp:cNvPr id="0" name=""/>
        <dsp:cNvSpPr/>
      </dsp:nvSpPr>
      <dsp:spPr>
        <a:xfrm>
          <a:off x="689" y="209079"/>
          <a:ext cx="2418832" cy="1535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9D2A106-FA71-4DFD-A5BD-2182E773321A}">
      <dsp:nvSpPr>
        <dsp:cNvPr id="0" name=""/>
        <dsp:cNvSpPr/>
      </dsp:nvSpPr>
      <dsp:spPr>
        <a:xfrm>
          <a:off x="269448" y="464400"/>
          <a:ext cx="2418832" cy="1535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Instantly filter all charts without writing formulas</a:t>
          </a:r>
          <a:endParaRPr lang="en-US" sz="1900" kern="1200" dirty="0"/>
        </a:p>
      </dsp:txBody>
      <dsp:txXfrm>
        <a:off x="314435" y="509387"/>
        <a:ext cx="2328858" cy="1445984"/>
      </dsp:txXfrm>
    </dsp:sp>
    <dsp:sp modelId="{5559D7E0-32A5-48E5-910C-D2ABB50607F8}">
      <dsp:nvSpPr>
        <dsp:cNvPr id="0" name=""/>
        <dsp:cNvSpPr/>
      </dsp:nvSpPr>
      <dsp:spPr>
        <a:xfrm>
          <a:off x="2957040" y="209079"/>
          <a:ext cx="2418832" cy="1535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89D59B1-BCA9-4C09-9F4D-CE3AB28DB89E}">
      <dsp:nvSpPr>
        <dsp:cNvPr id="0" name=""/>
        <dsp:cNvSpPr/>
      </dsp:nvSpPr>
      <dsp:spPr>
        <a:xfrm>
          <a:off x="3225799" y="464400"/>
          <a:ext cx="2418832" cy="1535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Help users see trends by time, customer behavior, or sale category</a:t>
          </a:r>
          <a:endParaRPr lang="en-US" sz="1900" kern="1200" dirty="0"/>
        </a:p>
      </dsp:txBody>
      <dsp:txXfrm>
        <a:off x="3270786" y="509387"/>
        <a:ext cx="2328858" cy="14459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C84699-2C26-46AE-9648-BA02BC66535A}">
      <dsp:nvSpPr>
        <dsp:cNvPr id="0" name=""/>
        <dsp:cNvSpPr/>
      </dsp:nvSpPr>
      <dsp:spPr>
        <a:xfrm>
          <a:off x="0" y="332441"/>
          <a:ext cx="5647076" cy="11033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Dashboard link </a:t>
          </a:r>
        </a:p>
      </dsp:txBody>
      <dsp:txXfrm>
        <a:off x="53859" y="386300"/>
        <a:ext cx="5539358" cy="995592"/>
      </dsp:txXfrm>
    </dsp:sp>
    <dsp:sp modelId="{84B9E50D-037C-405D-8906-C76809190B5A}">
      <dsp:nvSpPr>
        <dsp:cNvPr id="0" name=""/>
        <dsp:cNvSpPr/>
      </dsp:nvSpPr>
      <dsp:spPr>
        <a:xfrm>
          <a:off x="0" y="1568231"/>
          <a:ext cx="5647076" cy="11033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project  link  github</a:t>
          </a:r>
        </a:p>
      </dsp:txBody>
      <dsp:txXfrm>
        <a:off x="53859" y="1622090"/>
        <a:ext cx="5539358" cy="995592"/>
      </dsp:txXfrm>
    </dsp:sp>
    <dsp:sp modelId="{D38C8E28-F4CB-47B6-86BD-E272DCAB53F2}">
      <dsp:nvSpPr>
        <dsp:cNvPr id="0" name=""/>
        <dsp:cNvSpPr/>
      </dsp:nvSpPr>
      <dsp:spPr>
        <a:xfrm>
          <a:off x="0" y="2804021"/>
          <a:ext cx="5647076" cy="11033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ppt link </a:t>
          </a:r>
        </a:p>
      </dsp:txBody>
      <dsp:txXfrm>
        <a:off x="53859" y="2857880"/>
        <a:ext cx="5539358" cy="995592"/>
      </dsp:txXfrm>
    </dsp:sp>
    <dsp:sp modelId="{975F25CD-BF7F-4183-93E5-C8709589B01F}">
      <dsp:nvSpPr>
        <dsp:cNvPr id="0" name=""/>
        <dsp:cNvSpPr/>
      </dsp:nvSpPr>
      <dsp:spPr>
        <a:xfrm>
          <a:off x="0" y="4039811"/>
          <a:ext cx="5647076" cy="11033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report link</a:t>
          </a:r>
        </a:p>
      </dsp:txBody>
      <dsp:txXfrm>
        <a:off x="53859" y="4093670"/>
        <a:ext cx="5539358" cy="9955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jpeg>
</file>

<file path=ppt/media/image14.jpe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94861A-7498-47D8-BBE5-E3D6A0B3B07E}" type="datetimeFigureOut">
              <a:rPr lang="en-IN" smtClean="0"/>
              <a:t>30-06-2025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141CDD-98E4-48C2-83E9-810629E1EC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5391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DE012-9E2E-4477-8B5C-4E7D4E9BCBA6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95882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.xml"/><Relationship Id="rId3" Type="http://schemas.openxmlformats.org/officeDocument/2006/relationships/diagramLayout" Target="../diagrams/layout2.xml"/><Relationship Id="rId7" Type="http://schemas.openxmlformats.org/officeDocument/2006/relationships/chart" Target="../charts/char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chart" Target="../charts/char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diagramColors" Target="../diagrams/colors3.xml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diagramQuickStyle" Target="../diagrams/quickStyle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diagramLayout" Target="../diagrams/layout3.xml"/><Relationship Id="rId5" Type="http://schemas.openxmlformats.org/officeDocument/2006/relationships/image" Target="../media/image8.svg"/><Relationship Id="rId10" Type="http://schemas.openxmlformats.org/officeDocument/2006/relationships/diagramData" Target="../diagrams/data3.xml"/><Relationship Id="rId4" Type="http://schemas.openxmlformats.org/officeDocument/2006/relationships/image" Target="../media/image7.png"/><Relationship Id="rId9" Type="http://schemas.openxmlformats.org/officeDocument/2006/relationships/image" Target="../media/image12.svg"/><Relationship Id="rId14" Type="http://schemas.microsoft.com/office/2007/relationships/diagramDrawing" Target="../diagrams/drawin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IN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200" spc="80" dirty="0">
                <a:solidFill>
                  <a:schemeClr val="tx1"/>
                </a:solidFill>
                <a:latin typeface="+mn-lt"/>
              </a:rPr>
              <a:t>Sales and Product Performance Dashboard Report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gital financial graph">
            <a:extLst>
              <a:ext uri="{FF2B5EF4-FFF2-40B4-BE49-F238E27FC236}">
                <a16:creationId xmlns:a16="http://schemas.microsoft.com/office/drawing/2014/main" id="{214B7110-29C3-2061-A8E2-80E2975D50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"/>
          <a:stretch>
            <a:fillRect/>
          </a:stretch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D64F326-929E-45E2-B54D-DC7E17207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0224" y="941695"/>
            <a:ext cx="5452527" cy="497461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FCDFD7-7B3B-4ED9-B533-34D0B3724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56167" y="1106424"/>
            <a:ext cx="5120640" cy="464515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7ED55D-9185-D567-973A-4B34B6AC5998}"/>
              </a:ext>
            </a:extLst>
          </p:cNvPr>
          <p:cNvSpPr txBox="1"/>
          <p:nvPr/>
        </p:nvSpPr>
        <p:spPr>
          <a:xfrm>
            <a:off x="6210845" y="1306286"/>
            <a:ext cx="4633415" cy="4118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 algn="ctr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700" b="1" dirty="0"/>
              <a:t>Predictive &amp; Analytical Outlook: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700" dirty="0"/>
              <a:t>Based on seasonal performance trends, </a:t>
            </a:r>
            <a:r>
              <a:rPr lang="en-US" sz="1700" b="1" dirty="0"/>
              <a:t>Q1 and Q4</a:t>
            </a:r>
            <a:r>
              <a:rPr lang="en-US" sz="1700" dirty="0"/>
              <a:t> could be targeted for future marketing pushes.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700" b="1" dirty="0"/>
              <a:t>Underperforming products and months</a:t>
            </a:r>
            <a:r>
              <a:rPr lang="en-US" sz="1700" dirty="0"/>
              <a:t> identified here can be monitored using forecasting tools.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700" dirty="0"/>
              <a:t>This dashboard structure enables easy integration with </a:t>
            </a:r>
            <a:r>
              <a:rPr lang="en-US" sz="1700" b="1" dirty="0"/>
              <a:t>future predictive models</a:t>
            </a:r>
            <a:r>
              <a:rPr lang="en-US" sz="1700" dirty="0"/>
              <a:t> like:</a:t>
            </a:r>
          </a:p>
          <a:p>
            <a:pPr marL="742950" lvl="1"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700" b="1" dirty="0"/>
              <a:t>Sales forecasting</a:t>
            </a:r>
            <a:r>
              <a:rPr lang="en-US" sz="1700" dirty="0"/>
              <a:t> using past trends</a:t>
            </a:r>
          </a:p>
          <a:p>
            <a:pPr marL="742950" lvl="1"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700" b="1" dirty="0"/>
              <a:t>Profitability projections</a:t>
            </a:r>
            <a:r>
              <a:rPr lang="en-US" sz="1700" dirty="0"/>
              <a:t> based on cost patterns</a:t>
            </a:r>
          </a:p>
          <a:p>
            <a:pPr marL="742950" lvl="1"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700" b="1" dirty="0"/>
              <a:t>Customer behavior prediction</a:t>
            </a:r>
            <a:r>
              <a:rPr lang="en-US" sz="1700" dirty="0"/>
              <a:t> via payment preferences and sale types</a:t>
            </a:r>
          </a:p>
        </p:txBody>
      </p:sp>
    </p:spTree>
    <p:extLst>
      <p:ext uri="{BB962C8B-B14F-4D97-AF65-F5344CB8AC3E}">
        <p14:creationId xmlns:p14="http://schemas.microsoft.com/office/powerpoint/2010/main" val="1332125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167F71C-E640-50CA-2C74-06D987061374}"/>
              </a:ext>
            </a:extLst>
          </p:cNvPr>
          <p:cNvSpPr/>
          <p:nvPr/>
        </p:nvSpPr>
        <p:spPr>
          <a:xfrm>
            <a:off x="124613" y="179999"/>
            <a:ext cx="11762199" cy="6498001"/>
          </a:xfrm>
          <a:prstGeom prst="roundRect">
            <a:avLst>
              <a:gd name="adj" fmla="val 2586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Trapezoid 26">
            <a:extLst>
              <a:ext uri="{FF2B5EF4-FFF2-40B4-BE49-F238E27FC236}">
                <a16:creationId xmlns:a16="http://schemas.microsoft.com/office/drawing/2014/main" id="{554FF2B7-1CE8-82D6-2059-21D6CC76C07A}"/>
              </a:ext>
            </a:extLst>
          </p:cNvPr>
          <p:cNvSpPr/>
          <p:nvPr/>
        </p:nvSpPr>
        <p:spPr>
          <a:xfrm>
            <a:off x="10500812" y="1080000"/>
            <a:ext cx="1386000" cy="360000"/>
          </a:xfrm>
          <a:prstGeom prst="trapezoid">
            <a:avLst/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dk1"/>
              </a:solidFill>
            </a:endParaRPr>
          </a:p>
        </p:txBody>
      </p:sp>
      <p:sp>
        <p:nvSpPr>
          <p:cNvPr id="26" name="Trapezoid 25">
            <a:extLst>
              <a:ext uri="{FF2B5EF4-FFF2-40B4-BE49-F238E27FC236}">
                <a16:creationId xmlns:a16="http://schemas.microsoft.com/office/drawing/2014/main" id="{A07F8B80-5C24-1CB0-03D6-4963D4288164}"/>
              </a:ext>
            </a:extLst>
          </p:cNvPr>
          <p:cNvSpPr/>
          <p:nvPr/>
        </p:nvSpPr>
        <p:spPr>
          <a:xfrm>
            <a:off x="9019799" y="1080000"/>
            <a:ext cx="1364531" cy="360000"/>
          </a:xfrm>
          <a:prstGeom prst="trapezoid">
            <a:avLst/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dk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840B776-C200-708D-F6F8-7E6CDEDC836F}"/>
              </a:ext>
            </a:extLst>
          </p:cNvPr>
          <p:cNvSpPr/>
          <p:nvPr/>
        </p:nvSpPr>
        <p:spPr>
          <a:xfrm>
            <a:off x="180000" y="180000"/>
            <a:ext cx="4860000" cy="720000"/>
          </a:xfrm>
          <a:prstGeom prst="roundRect">
            <a:avLst>
              <a:gd name="adj" fmla="val 14461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2A7F774-1275-176A-3377-C575008EA948}"/>
              </a:ext>
            </a:extLst>
          </p:cNvPr>
          <p:cNvSpPr/>
          <p:nvPr/>
        </p:nvSpPr>
        <p:spPr>
          <a:xfrm>
            <a:off x="5151204" y="180000"/>
            <a:ext cx="6660000" cy="720000"/>
          </a:xfrm>
          <a:prstGeom prst="roundRect">
            <a:avLst>
              <a:gd name="adj" fmla="val 16509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9FB911C-1D38-9D75-7C23-52BCFDD593C7}"/>
              </a:ext>
            </a:extLst>
          </p:cNvPr>
          <p:cNvSpPr/>
          <p:nvPr/>
        </p:nvSpPr>
        <p:spPr>
          <a:xfrm>
            <a:off x="180001" y="1080000"/>
            <a:ext cx="1260000" cy="1080000"/>
          </a:xfrm>
          <a:prstGeom prst="roundRect">
            <a:avLst>
              <a:gd name="adj" fmla="val 9765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018F5C7-4450-DA5A-058B-D5876FA7A44B}"/>
              </a:ext>
            </a:extLst>
          </p:cNvPr>
          <p:cNvSpPr/>
          <p:nvPr/>
        </p:nvSpPr>
        <p:spPr>
          <a:xfrm>
            <a:off x="180000" y="2339999"/>
            <a:ext cx="1260000" cy="3254984"/>
          </a:xfrm>
          <a:prstGeom prst="roundRect">
            <a:avLst>
              <a:gd name="adj" fmla="val 9765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F3BD79D-CE64-EA80-55C1-623F590ABDFA}"/>
              </a:ext>
            </a:extLst>
          </p:cNvPr>
          <p:cNvSpPr/>
          <p:nvPr/>
        </p:nvSpPr>
        <p:spPr>
          <a:xfrm>
            <a:off x="1539998" y="1080000"/>
            <a:ext cx="2340000" cy="720000"/>
          </a:xfrm>
          <a:prstGeom prst="roundRect">
            <a:avLst>
              <a:gd name="adj" fmla="val 14461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E5B7256-476B-CF1F-F27B-8243A2415BB6}"/>
              </a:ext>
            </a:extLst>
          </p:cNvPr>
          <p:cNvSpPr/>
          <p:nvPr/>
        </p:nvSpPr>
        <p:spPr>
          <a:xfrm>
            <a:off x="4024800" y="1080000"/>
            <a:ext cx="2340000" cy="720000"/>
          </a:xfrm>
          <a:prstGeom prst="roundRect">
            <a:avLst>
              <a:gd name="adj" fmla="val 14461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7214E92-4CBF-0F25-7777-CA3277618220}"/>
              </a:ext>
            </a:extLst>
          </p:cNvPr>
          <p:cNvSpPr/>
          <p:nvPr/>
        </p:nvSpPr>
        <p:spPr>
          <a:xfrm>
            <a:off x="6563316" y="1080000"/>
            <a:ext cx="2340000" cy="720000"/>
          </a:xfrm>
          <a:prstGeom prst="roundRect">
            <a:avLst>
              <a:gd name="adj" fmla="val 14461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D5A9978-7434-433F-331C-DBE5B7AFA040}"/>
              </a:ext>
            </a:extLst>
          </p:cNvPr>
          <p:cNvSpPr/>
          <p:nvPr/>
        </p:nvSpPr>
        <p:spPr>
          <a:xfrm>
            <a:off x="180000" y="5717201"/>
            <a:ext cx="1260000" cy="838581"/>
          </a:xfrm>
          <a:prstGeom prst="roundRect">
            <a:avLst>
              <a:gd name="adj" fmla="val 28552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7D4EBAA-77E9-C66D-28C9-550642462420}"/>
              </a:ext>
            </a:extLst>
          </p:cNvPr>
          <p:cNvSpPr/>
          <p:nvPr/>
        </p:nvSpPr>
        <p:spPr>
          <a:xfrm>
            <a:off x="1568686" y="1980000"/>
            <a:ext cx="3240000" cy="2340000"/>
          </a:xfrm>
          <a:prstGeom prst="roundRect">
            <a:avLst>
              <a:gd name="adj" fmla="val 8258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FEC01FC-30E8-C576-7595-2ED103AB4F28}"/>
              </a:ext>
            </a:extLst>
          </p:cNvPr>
          <p:cNvSpPr/>
          <p:nvPr/>
        </p:nvSpPr>
        <p:spPr>
          <a:xfrm>
            <a:off x="4943316" y="1980000"/>
            <a:ext cx="2160000" cy="2340000"/>
          </a:xfrm>
          <a:prstGeom prst="roundRect">
            <a:avLst>
              <a:gd name="adj" fmla="val 4382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IN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C9764A0-2CB0-DEE6-B322-2C85004BD746}"/>
              </a:ext>
            </a:extLst>
          </p:cNvPr>
          <p:cNvSpPr/>
          <p:nvPr/>
        </p:nvSpPr>
        <p:spPr>
          <a:xfrm>
            <a:off x="7266634" y="1980000"/>
            <a:ext cx="1620000" cy="2340000"/>
          </a:xfrm>
          <a:prstGeom prst="roundRect">
            <a:avLst>
              <a:gd name="adj" fmla="val 4382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23E27ED-8AB7-3DC6-4473-2B366F2BE1D8}"/>
              </a:ext>
            </a:extLst>
          </p:cNvPr>
          <p:cNvSpPr/>
          <p:nvPr/>
        </p:nvSpPr>
        <p:spPr>
          <a:xfrm>
            <a:off x="7285038" y="4471109"/>
            <a:ext cx="1620000" cy="2055782"/>
          </a:xfrm>
          <a:prstGeom prst="roundRect">
            <a:avLst>
              <a:gd name="adj" fmla="val 9165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EA248F3-B575-BE33-6F2B-7F6A6CBE3699}"/>
              </a:ext>
            </a:extLst>
          </p:cNvPr>
          <p:cNvSpPr/>
          <p:nvPr/>
        </p:nvSpPr>
        <p:spPr>
          <a:xfrm>
            <a:off x="1568686" y="4471109"/>
            <a:ext cx="5534630" cy="2055782"/>
          </a:xfrm>
          <a:prstGeom prst="roundRect">
            <a:avLst>
              <a:gd name="adj" fmla="val 14281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Flowchart: Off-page Connector 23">
            <a:extLst>
              <a:ext uri="{FF2B5EF4-FFF2-40B4-BE49-F238E27FC236}">
                <a16:creationId xmlns:a16="http://schemas.microsoft.com/office/drawing/2014/main" id="{A3D73AC0-47A2-C5F5-8601-EC4BDB24D483}"/>
              </a:ext>
            </a:extLst>
          </p:cNvPr>
          <p:cNvSpPr/>
          <p:nvPr/>
        </p:nvSpPr>
        <p:spPr>
          <a:xfrm>
            <a:off x="9101831" y="1080000"/>
            <a:ext cx="1170000" cy="1800000"/>
          </a:xfrm>
          <a:prstGeom prst="flowChartOffpageConnector">
            <a:avLst/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Flowchart: Off-page Connector 24">
            <a:extLst>
              <a:ext uri="{FF2B5EF4-FFF2-40B4-BE49-F238E27FC236}">
                <a16:creationId xmlns:a16="http://schemas.microsoft.com/office/drawing/2014/main" id="{0AD58ABF-36AB-4147-621D-4D5EE3D825E7}"/>
              </a:ext>
            </a:extLst>
          </p:cNvPr>
          <p:cNvSpPr/>
          <p:nvPr/>
        </p:nvSpPr>
        <p:spPr>
          <a:xfrm>
            <a:off x="10586830" y="1080000"/>
            <a:ext cx="1170000" cy="1800000"/>
          </a:xfrm>
          <a:prstGeom prst="flowChartOffpageConnector">
            <a:avLst/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dk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73A419F-56F0-B13A-4BC3-91A9B52ABAF1}"/>
              </a:ext>
            </a:extLst>
          </p:cNvPr>
          <p:cNvSpPr/>
          <p:nvPr/>
        </p:nvSpPr>
        <p:spPr>
          <a:xfrm>
            <a:off x="9032002" y="2879999"/>
            <a:ext cx="2724828" cy="2055781"/>
          </a:xfrm>
          <a:prstGeom prst="roundRect">
            <a:avLst>
              <a:gd name="adj" fmla="val 8258"/>
            </a:avLst>
          </a:prstGeom>
          <a:solidFill>
            <a:srgbClr val="00537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Flowchart: Off-page Connector 28">
            <a:extLst>
              <a:ext uri="{FF2B5EF4-FFF2-40B4-BE49-F238E27FC236}">
                <a16:creationId xmlns:a16="http://schemas.microsoft.com/office/drawing/2014/main" id="{CE93A975-6781-61A3-DE50-961016586793}"/>
              </a:ext>
            </a:extLst>
          </p:cNvPr>
          <p:cNvSpPr/>
          <p:nvPr/>
        </p:nvSpPr>
        <p:spPr>
          <a:xfrm>
            <a:off x="9245988" y="1216641"/>
            <a:ext cx="881685" cy="1510373"/>
          </a:xfrm>
          <a:prstGeom prst="flowChartOffpageConnector">
            <a:avLst/>
          </a:prstGeom>
          <a:solidFill>
            <a:srgbClr val="005370"/>
          </a:solidFill>
          <a:ln w="19050">
            <a:solidFill>
              <a:schemeClr val="bg1"/>
            </a:solidFill>
            <a:prstDash val="lgDash"/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Flowchart: Off-page Connector 29">
            <a:extLst>
              <a:ext uri="{FF2B5EF4-FFF2-40B4-BE49-F238E27FC236}">
                <a16:creationId xmlns:a16="http://schemas.microsoft.com/office/drawing/2014/main" id="{34E34298-D29A-1BA2-220E-6F928EF12D48}"/>
              </a:ext>
            </a:extLst>
          </p:cNvPr>
          <p:cNvSpPr/>
          <p:nvPr/>
        </p:nvSpPr>
        <p:spPr>
          <a:xfrm>
            <a:off x="10730987" y="1216640"/>
            <a:ext cx="881685" cy="1510373"/>
          </a:xfrm>
          <a:prstGeom prst="flowChartOffpageConnector">
            <a:avLst/>
          </a:prstGeom>
          <a:solidFill>
            <a:srgbClr val="005370"/>
          </a:solidFill>
          <a:ln w="19050">
            <a:solidFill>
              <a:schemeClr val="bg1"/>
            </a:solidFill>
            <a:prstDash val="lgDash"/>
          </a:ln>
        </p:spPr>
        <p:style>
          <a:lnRef idx="2">
            <a:schemeClr val="accent6"/>
          </a:lnRef>
          <a:fillRef idx="1002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7233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80000"/>
                <a:shade val="100000"/>
                <a:satMod val="300000"/>
              </a:schemeClr>
            </a:gs>
            <a:gs pos="100000">
              <a:schemeClr val="bg1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15573D-0E45-4691-B525-471152EC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448559-19A4-4252-8C27-54C1DA906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19C35E-4E30-4F1D-9FC2-F2FA6191E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819" y="466344"/>
            <a:ext cx="3959352" cy="59253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F7E2CC-393B-3654-0247-2BC10E64B3CE}"/>
              </a:ext>
            </a:extLst>
          </p:cNvPr>
          <p:cNvSpPr txBox="1"/>
          <p:nvPr/>
        </p:nvSpPr>
        <p:spPr>
          <a:xfrm>
            <a:off x="593413" y="559477"/>
            <a:ext cx="3830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5400" b="1" dirty="0"/>
              <a:t>Thank you</a:t>
            </a:r>
            <a:endParaRPr lang="en-IN" sz="5400" b="1" dirty="0"/>
          </a:p>
        </p:txBody>
      </p:sp>
      <p:graphicFrame>
        <p:nvGraphicFramePr>
          <p:cNvPr id="15" name="TextBox 2">
            <a:extLst>
              <a:ext uri="{FF2B5EF4-FFF2-40B4-BE49-F238E27FC236}">
                <a16:creationId xmlns:a16="http://schemas.microsoft.com/office/drawing/2014/main" id="{1D3C34DB-8F67-C99B-2EC0-8DBAE7CA3C8E}"/>
              </a:ext>
            </a:extLst>
          </p:cNvPr>
          <p:cNvGraphicFramePr/>
          <p:nvPr/>
        </p:nvGraphicFramePr>
        <p:xfrm>
          <a:off x="5478124" y="559477"/>
          <a:ext cx="5647076" cy="547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2135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842C87-218F-5F3B-7A2E-AB3D83CF84A5}"/>
              </a:ext>
            </a:extLst>
          </p:cNvPr>
          <p:cNvSpPr txBox="1"/>
          <p:nvPr/>
        </p:nvSpPr>
        <p:spPr>
          <a:xfrm>
            <a:off x="570960" y="957833"/>
            <a:ext cx="2312479" cy="4775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Agenda</a:t>
            </a:r>
          </a:p>
          <a:p>
            <a:pPr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</a:pP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Overview</a:t>
            </a:r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Monthly Trends</a:t>
            </a:r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Product Insights</a:t>
            </a:r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Dashboard and Insights</a:t>
            </a:r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Summaries</a:t>
            </a:r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Conclusion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IN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BEA354D-4E11-6D67-2E00-5EBEDB755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57" r="1" b="23409"/>
          <a:stretch>
            <a:fillRect/>
          </a:stretch>
        </p:blipFill>
        <p:spPr bwMode="auto">
          <a:xfrm>
            <a:off x="4049422" y="1407547"/>
            <a:ext cx="7237877" cy="407131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96503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192707B-B929-41A7-9B41-E959A1C68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101010 data lines to infinity">
            <a:extLst>
              <a:ext uri="{FF2B5EF4-FFF2-40B4-BE49-F238E27FC236}">
                <a16:creationId xmlns:a16="http://schemas.microsoft.com/office/drawing/2014/main" id="{5956A2EF-4347-5F86-1F02-B24AC7E942E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3127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706A97-10BF-A1BD-4ABD-47A82A901390}"/>
              </a:ext>
            </a:extLst>
          </p:cNvPr>
          <p:cNvSpPr txBox="1"/>
          <p:nvPr/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000000"/>
                </a:highlight>
                <a:latin typeface="+mj-lt"/>
              </a:rPr>
              <a:t>DATA SOURCE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98E2F81-F637-8E32-4F70-162A3D097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2103120"/>
            <a:ext cx="10058400" cy="384962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34290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The input data comes from 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INPUTDATA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 and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MASTER 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 sheets in the Excel file.</a:t>
            </a:r>
          </a:p>
          <a:p>
            <a:pPr marL="34290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endParaRPr lang="en-US" altLang="en-US" dirty="0">
              <a:highlight>
                <a:srgbClr val="000000"/>
              </a:highlight>
            </a:endParaRPr>
          </a:p>
          <a:p>
            <a:pPr marL="34290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dirty="0">
                <a:highlight>
                  <a:srgbClr val="000000"/>
                </a:highlight>
              </a:rPr>
              <a:t>Product, Month, Year, Sales, Profit, Quantity, Payment Mode, Sale Type, Profit %, Pivot tables, Ranking fields, Dashboard summaries</a:t>
            </a:r>
          </a:p>
          <a:p>
            <a:pPr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endParaRPr lang="en-US" dirty="0">
              <a:highlight>
                <a:srgbClr val="000000"/>
              </a:highlight>
            </a:endParaRPr>
          </a:p>
          <a:p>
            <a:pPr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endParaRPr lang="en-US" dirty="0">
              <a:highlight>
                <a:srgbClr val="000000"/>
              </a:highlight>
            </a:endParaRPr>
          </a:p>
          <a:p>
            <a:pPr marL="34290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INTEGRITY AND ACCURACY</a:t>
            </a:r>
          </a:p>
          <a:p>
            <a:pPr marL="34290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The data is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clean and tabular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, with consistent headers.</a:t>
            </a:r>
          </a:p>
          <a:p>
            <a:pPr marL="342900" marR="0" lvl="0" indent="-182880" fontAlgn="base"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Char char="◦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All entries are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monthly transactions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highlight>
                  <a:srgbClr val="000000"/>
                </a:highlight>
              </a:rPr>
              <a:t>, enabling time-based and product-based analysis.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B4235C-4505-46C7-AD8F-8769A197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9548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10F1CB9-4BAB-24EF-FD17-0413F272B9E6}"/>
              </a:ext>
            </a:extLst>
          </p:cNvPr>
          <p:cNvSpPr txBox="1"/>
          <p:nvPr/>
        </p:nvSpPr>
        <p:spPr>
          <a:xfrm>
            <a:off x="3795145" y="352346"/>
            <a:ext cx="35064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Monthly Sales &amp; Profit Trends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BB5FC12-4B0A-7FED-8E78-79E96CD620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9273786"/>
              </p:ext>
            </p:extLst>
          </p:nvPr>
        </p:nvGraphicFramePr>
        <p:xfrm>
          <a:off x="914399" y="812800"/>
          <a:ext cx="4633992" cy="2738124"/>
        </p:xfrm>
        <a:graphic>
          <a:graphicData uri="http://schemas.openxmlformats.org/drawingml/2006/table">
            <a:tbl>
              <a:tblPr firstRow="1" bandRow="1">
                <a:tableStyleId>{E929F9F4-4A8F-4326-A1B4-22849713DDAB}</a:tableStyleId>
              </a:tblPr>
              <a:tblGrid>
                <a:gridCol w="1158498">
                  <a:extLst>
                    <a:ext uri="{9D8B030D-6E8A-4147-A177-3AD203B41FA5}">
                      <a16:colId xmlns:a16="http://schemas.microsoft.com/office/drawing/2014/main" val="608273952"/>
                    </a:ext>
                  </a:extLst>
                </a:gridCol>
                <a:gridCol w="1158498">
                  <a:extLst>
                    <a:ext uri="{9D8B030D-6E8A-4147-A177-3AD203B41FA5}">
                      <a16:colId xmlns:a16="http://schemas.microsoft.com/office/drawing/2014/main" val="934193760"/>
                    </a:ext>
                  </a:extLst>
                </a:gridCol>
                <a:gridCol w="1158498">
                  <a:extLst>
                    <a:ext uri="{9D8B030D-6E8A-4147-A177-3AD203B41FA5}">
                      <a16:colId xmlns:a16="http://schemas.microsoft.com/office/drawing/2014/main" val="859845675"/>
                    </a:ext>
                  </a:extLst>
                </a:gridCol>
                <a:gridCol w="1158498">
                  <a:extLst>
                    <a:ext uri="{9D8B030D-6E8A-4147-A177-3AD203B41FA5}">
                      <a16:colId xmlns:a16="http://schemas.microsoft.com/office/drawing/2014/main" val="2163348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Month</a:t>
                      </a:r>
                      <a:endParaRPr lang="en-IN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Sales</a:t>
                      </a:r>
                      <a:endParaRPr lang="en-IN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Profit</a:t>
                      </a:r>
                      <a:endParaRPr lang="en-IN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Profit %</a:t>
                      </a:r>
                      <a:endParaRPr lang="en-IN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098851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Jan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$ 41346.96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$ 7056.96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21%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6735062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Feb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$ 30857.30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$ 5516.30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22%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9088116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Mar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$ 28616.65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$ 5179.65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22%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5046940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Apr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$ 26579.11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$ 5297.11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25%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122519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May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$ 30910.45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$ 4384.45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17%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08926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Jun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$ 30533.71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$ 5654.71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23%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84099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Jul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$ 35251.79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$ 5373.79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18%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048573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Aug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$ 35350.40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$ 5519.40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19%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0857642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Sep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$ 35242.81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$ 6484.81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23%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0875063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Oct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$ 33500.69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$ 5658.69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973558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Nov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$ 36124.07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$ 6818.07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23%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313682"/>
                  </a:ext>
                </a:extLst>
              </a:tr>
              <a:tr h="21420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Dec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$ 37097.98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$ 5963.98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19%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32265"/>
                  </a:ext>
                </a:extLst>
              </a:tr>
            </a:tbl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21463BEB-CA57-6A38-B03B-AF83A59A0B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1392476"/>
              </p:ext>
            </p:extLst>
          </p:nvPr>
        </p:nvGraphicFramePr>
        <p:xfrm>
          <a:off x="6096000" y="812800"/>
          <a:ext cx="5450623" cy="27448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" name="TextBox 12">
            <a:extLst>
              <a:ext uri="{FF2B5EF4-FFF2-40B4-BE49-F238E27FC236}">
                <a16:creationId xmlns:a16="http://schemas.microsoft.com/office/drawing/2014/main" id="{BFD30F50-BDC5-46D2-A16F-A426E3BA42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3756499"/>
              </p:ext>
            </p:extLst>
          </p:nvPr>
        </p:nvGraphicFramePr>
        <p:xfrm>
          <a:off x="483160" y="3804440"/>
          <a:ext cx="11225679" cy="2585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68694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" name="TextBox 9">
            <a:extLst>
              <a:ext uri="{FF2B5EF4-FFF2-40B4-BE49-F238E27FC236}">
                <a16:creationId xmlns:a16="http://schemas.microsoft.com/office/drawing/2014/main" id="{13736132-1480-7B17-81B5-54B3F571A1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4949026"/>
              </p:ext>
            </p:extLst>
          </p:nvPr>
        </p:nvGraphicFramePr>
        <p:xfrm>
          <a:off x="458122" y="1202877"/>
          <a:ext cx="4201297" cy="507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DF4EAB5-CCB0-44BA-B492-0B07558AEE8E}"/>
              </a:ext>
            </a:extLst>
          </p:cNvPr>
          <p:cNvSpPr txBox="1"/>
          <p:nvPr/>
        </p:nvSpPr>
        <p:spPr>
          <a:xfrm>
            <a:off x="3201077" y="562296"/>
            <a:ext cx="4885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Daily Sales Trends &amp; Transaction Breakdown</a:t>
            </a:r>
            <a:endParaRPr lang="en-IN" dirty="0"/>
          </a:p>
        </p:txBody>
      </p:sp>
      <p:graphicFrame>
        <p:nvGraphicFramePr>
          <p:cNvPr id="64" name="Chart 63">
            <a:extLst>
              <a:ext uri="{FF2B5EF4-FFF2-40B4-BE49-F238E27FC236}">
                <a16:creationId xmlns:a16="http://schemas.microsoft.com/office/drawing/2014/main" id="{818CBC66-6173-43F3-8F71-927D2067CE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0719709"/>
              </p:ext>
            </p:extLst>
          </p:nvPr>
        </p:nvGraphicFramePr>
        <p:xfrm>
          <a:off x="4884083" y="1104906"/>
          <a:ext cx="3042686" cy="23240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65" name="Chart 64">
            <a:extLst>
              <a:ext uri="{FF2B5EF4-FFF2-40B4-BE49-F238E27FC236}">
                <a16:creationId xmlns:a16="http://schemas.microsoft.com/office/drawing/2014/main" id="{5C3EACF8-39CC-4EBA-8EBB-A49C678074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7353312"/>
              </p:ext>
            </p:extLst>
          </p:nvPr>
        </p:nvGraphicFramePr>
        <p:xfrm>
          <a:off x="8086917" y="1350936"/>
          <a:ext cx="3257350" cy="2078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66" name="Chart 65">
            <a:extLst>
              <a:ext uri="{FF2B5EF4-FFF2-40B4-BE49-F238E27FC236}">
                <a16:creationId xmlns:a16="http://schemas.microsoft.com/office/drawing/2014/main" id="{13EB1337-F049-43AD-8D71-5B2F9720A3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0336874"/>
              </p:ext>
            </p:extLst>
          </p:nvPr>
        </p:nvGraphicFramePr>
        <p:xfrm>
          <a:off x="4867509" y="4238724"/>
          <a:ext cx="6726010" cy="16643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4270428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172D801-6BE4-6146-A107-90370C942318}"/>
              </a:ext>
            </a:extLst>
          </p:cNvPr>
          <p:cNvSpPr txBox="1"/>
          <p:nvPr/>
        </p:nvSpPr>
        <p:spPr>
          <a:xfrm>
            <a:off x="4668892" y="430831"/>
            <a:ext cx="27315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highlight>
                  <a:srgbClr val="000000"/>
                </a:highlight>
              </a:rPr>
              <a:t>Slicers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7DE70D5-CB51-31B2-2FD6-D077827C6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5196" y="1295421"/>
            <a:ext cx="1419225" cy="89535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A5F3137-D022-B04B-BC93-8C9E8D7898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7919" y="858245"/>
            <a:ext cx="1428750" cy="3057525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A31CDEB9-275A-C01E-AFA9-73FCE281B6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66670" y="3175264"/>
            <a:ext cx="2971800" cy="609600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8676A182-1039-D27A-02E0-A59E7CC3A2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38471" y="3190949"/>
            <a:ext cx="2971800" cy="590550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C03EB513-8E14-F428-33D4-3AAC8461F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583980"/>
              </p:ext>
            </p:extLst>
          </p:nvPr>
        </p:nvGraphicFramePr>
        <p:xfrm>
          <a:off x="838200" y="3901604"/>
          <a:ext cx="10515600" cy="146304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23076144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1649044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052123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998036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101020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6370504"/>
                  </a:ext>
                </a:extLst>
              </a:tr>
            </a:tbl>
          </a:graphicData>
        </a:graphic>
      </p:graphicFrame>
      <p:sp>
        <p:nvSpPr>
          <p:cNvPr id="20" name="Rectangle 2">
            <a:extLst>
              <a:ext uri="{FF2B5EF4-FFF2-40B4-BE49-F238E27FC236}">
                <a16:creationId xmlns:a16="http://schemas.microsoft.com/office/drawing/2014/main" id="{B1170FAD-0EC0-E18C-B8A9-072B6C6863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1321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B5380B-3F89-462F-3F59-1C82DC4071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8128685"/>
              </p:ext>
            </p:extLst>
          </p:nvPr>
        </p:nvGraphicFramePr>
        <p:xfrm>
          <a:off x="1066799" y="4135085"/>
          <a:ext cx="10287001" cy="2214052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3618087">
                  <a:extLst>
                    <a:ext uri="{9D8B030D-6E8A-4147-A177-3AD203B41FA5}">
                      <a16:colId xmlns:a16="http://schemas.microsoft.com/office/drawing/2014/main" val="57926797"/>
                    </a:ext>
                  </a:extLst>
                </a:gridCol>
                <a:gridCol w="6668914">
                  <a:extLst>
                    <a:ext uri="{9D8B030D-6E8A-4147-A177-3AD203B41FA5}">
                      <a16:colId xmlns:a16="http://schemas.microsoft.com/office/drawing/2014/main" val="104430403"/>
                    </a:ext>
                  </a:extLst>
                </a:gridCol>
              </a:tblGrid>
              <a:tr h="553513">
                <a:tc>
                  <a:txBody>
                    <a:bodyPr/>
                    <a:lstStyle/>
                    <a:p>
                      <a:r>
                        <a:rPr lang="en-IN" sz="2000" b="0" cap="none" spc="0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Year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cap="none" spc="0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Compare annual trends, YoY growth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8725804"/>
                  </a:ext>
                </a:extLst>
              </a:tr>
              <a:tr h="553513">
                <a:tc>
                  <a:txBody>
                    <a:bodyPr/>
                    <a:lstStyle/>
                    <a:p>
                      <a:r>
                        <a:rPr lang="en-IN" sz="2000" b="0" cap="none" spc="0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Month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cap="none" spc="0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Analyze seasonality or promotional impact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0402657"/>
                  </a:ext>
                </a:extLst>
              </a:tr>
              <a:tr h="553513">
                <a:tc>
                  <a:txBody>
                    <a:bodyPr/>
                    <a:lstStyle/>
                    <a:p>
                      <a:r>
                        <a:rPr lang="en-IN" sz="2000" b="0" cap="none" spc="0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Payment Mode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cap="none" spc="0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See customer preferences, plan POS/payment strategy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680435"/>
                  </a:ext>
                </a:extLst>
              </a:tr>
              <a:tr h="553513">
                <a:tc>
                  <a:txBody>
                    <a:bodyPr/>
                    <a:lstStyle/>
                    <a:p>
                      <a:r>
                        <a:rPr lang="en-IN" sz="2000" b="0" cap="none" spc="0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Sale Type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cap="none" spc="0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Retail vs Wholesale impact on profit and quantity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8490739"/>
                  </a:ext>
                </a:extLst>
              </a:tr>
            </a:tbl>
          </a:graphicData>
        </a:graphic>
      </p:graphicFrame>
      <p:graphicFrame>
        <p:nvGraphicFramePr>
          <p:cNvPr id="3" name="TextBox 2">
            <a:extLst>
              <a:ext uri="{FF2B5EF4-FFF2-40B4-BE49-F238E27FC236}">
                <a16:creationId xmlns:a16="http://schemas.microsoft.com/office/drawing/2014/main" id="{D5B3A7B0-77E4-8B06-4B5D-3378721214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7214523"/>
              </p:ext>
            </p:extLst>
          </p:nvPr>
        </p:nvGraphicFramePr>
        <p:xfrm>
          <a:off x="5938470" y="981511"/>
          <a:ext cx="5645321" cy="2209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extLst>
      <p:ext uri="{BB962C8B-B14F-4D97-AF65-F5344CB8AC3E}">
        <p14:creationId xmlns:p14="http://schemas.microsoft.com/office/powerpoint/2010/main" val="189104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FECE7C5-D60C-2BFA-EE12-AFD74684DC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0189567"/>
              </p:ext>
            </p:extLst>
          </p:nvPr>
        </p:nvGraphicFramePr>
        <p:xfrm>
          <a:off x="471741" y="849486"/>
          <a:ext cx="2373059" cy="17822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604B97D-24FB-67EE-7754-9B5BBE76BD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3567254"/>
              </p:ext>
            </p:extLst>
          </p:nvPr>
        </p:nvGraphicFramePr>
        <p:xfrm>
          <a:off x="471741" y="2952831"/>
          <a:ext cx="2180731" cy="1391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6EC0FD96-14F7-10BE-CF63-03F50FE55F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9479534"/>
              </p:ext>
            </p:extLst>
          </p:nvPr>
        </p:nvGraphicFramePr>
        <p:xfrm>
          <a:off x="431840" y="4665793"/>
          <a:ext cx="6726010" cy="16643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BCC9A836-B5F1-33B4-379C-ABA26AD3CD07}"/>
              </a:ext>
            </a:extLst>
          </p:cNvPr>
          <p:cNvSpPr txBox="1"/>
          <p:nvPr/>
        </p:nvSpPr>
        <p:spPr>
          <a:xfrm>
            <a:off x="3275251" y="3281601"/>
            <a:ext cx="64348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/>
              <a:t>2. Payment Mode Breakdown </a:t>
            </a:r>
          </a:p>
          <a:p>
            <a:pPr lvl="0"/>
            <a:r>
              <a:rPr lang="en-US" sz="2000" b="1" dirty="0"/>
              <a:t>      	</a:t>
            </a:r>
            <a:r>
              <a:rPr lang="en-US" sz="2000" dirty="0"/>
              <a:t>Show split of </a:t>
            </a:r>
            <a:r>
              <a:rPr lang="en-US" sz="2000" b="1" dirty="0"/>
              <a:t>Cash, UPI, Credit Card, etc.</a:t>
            </a:r>
            <a:endParaRPr lang="en-US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F79BB7-1C03-6899-EFB2-FD3C0EC19B69}"/>
              </a:ext>
            </a:extLst>
          </p:cNvPr>
          <p:cNvSpPr txBox="1"/>
          <p:nvPr/>
        </p:nvSpPr>
        <p:spPr>
          <a:xfrm>
            <a:off x="3947886" y="45685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</a:rPr>
              <a:t>Daily Sales Trends &amp; Transaction Breakdown</a:t>
            </a:r>
            <a:endParaRPr lang="en-IN" b="1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B95A300-60CB-8136-58B5-90D35779613F}"/>
              </a:ext>
            </a:extLst>
          </p:cNvPr>
          <p:cNvSpPr txBox="1"/>
          <p:nvPr/>
        </p:nvSpPr>
        <p:spPr>
          <a:xfrm>
            <a:off x="3275251" y="1423743"/>
            <a:ext cx="49341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/>
              <a:t> 1. Sales Type Breakdown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76318E-6149-6A3B-6232-544F68A6A37D}"/>
              </a:ext>
            </a:extLst>
          </p:cNvPr>
          <p:cNvSpPr txBox="1"/>
          <p:nvPr/>
        </p:nvSpPr>
        <p:spPr>
          <a:xfrm>
            <a:off x="7339235" y="4571652"/>
            <a:ext cx="4420925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3. Daily Sales Chart (Line or Column chart)</a:t>
            </a:r>
            <a:endParaRPr lang="en-US" sz="2000" dirty="0"/>
          </a:p>
          <a:p>
            <a:pPr lvl="0"/>
            <a:endParaRPr lang="en-US" sz="2000" dirty="0"/>
          </a:p>
          <a:p>
            <a:pPr lvl="0"/>
            <a:r>
              <a:rPr lang="en-US" dirty="0"/>
              <a:t>Visualizing daily sales variation helps spot busy days, low days, and potential transaction gaps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6368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EC64618-1486-A4F5-6AFC-9D4392145C7A}"/>
              </a:ext>
            </a:extLst>
          </p:cNvPr>
          <p:cNvSpPr txBox="1"/>
          <p:nvPr/>
        </p:nvSpPr>
        <p:spPr>
          <a:xfrm>
            <a:off x="6326817" y="1843951"/>
            <a:ext cx="5400000" cy="324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b="1" spc="80" dirty="0"/>
              <a:t>Focus marketing and promotions</a:t>
            </a:r>
            <a:r>
              <a:rPr lang="en-US" sz="2000" spc="80" dirty="0"/>
              <a:t> around high-performing months like Jan &amp; Dec.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b="1" spc="80" dirty="0"/>
              <a:t>Explore pricing or upselling</a:t>
            </a:r>
            <a:r>
              <a:rPr lang="en-US" sz="2000" spc="80" dirty="0"/>
              <a:t> strategies for April-type high-margin months.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b="1" spc="80" dirty="0"/>
              <a:t>Promote high-margin products</a:t>
            </a:r>
            <a:r>
              <a:rPr lang="en-US" sz="2000" spc="80" dirty="0"/>
              <a:t> in retail more actively.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b="1" spc="80" dirty="0"/>
              <a:t>Improve card payment options</a:t>
            </a:r>
            <a:r>
              <a:rPr lang="en-US" sz="2000" spc="80" dirty="0"/>
              <a:t> or incentives if usage is low.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b="1" spc="80" dirty="0"/>
              <a:t>Review underperforming products</a:t>
            </a:r>
            <a:r>
              <a:rPr lang="en-US" sz="2000" spc="80" dirty="0"/>
              <a:t> for potential phase-out or repositioning.</a:t>
            </a: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FF5827A2-6CD6-C4E3-5BAD-F098193526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829" y="1424597"/>
            <a:ext cx="288268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Observations from data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D9552C-FACF-96FB-2F0F-4856DC379055}"/>
              </a:ext>
            </a:extLst>
          </p:cNvPr>
          <p:cNvSpPr txBox="1"/>
          <p:nvPr/>
        </p:nvSpPr>
        <p:spPr>
          <a:xfrm>
            <a:off x="3216514" y="592661"/>
            <a:ext cx="49114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IN" b="1" dirty="0"/>
              <a:t>Key Insights &amp; Actionable Decisions</a:t>
            </a:r>
          </a:p>
        </p:txBody>
      </p:sp>
      <p:sp>
        <p:nvSpPr>
          <p:cNvPr id="26" name="Rectangle 1">
            <a:extLst>
              <a:ext uri="{FF2B5EF4-FFF2-40B4-BE49-F238E27FC236}">
                <a16:creationId xmlns:a16="http://schemas.microsoft.com/office/drawing/2014/main" id="{D459AB5D-5020-5DF9-39C0-02C8F432A9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2797" y="1418755"/>
            <a:ext cx="387457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Business decisions or next steps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" name="Rectangle 2">
            <a:extLst>
              <a:ext uri="{FF2B5EF4-FFF2-40B4-BE49-F238E27FC236}">
                <a16:creationId xmlns:a16="http://schemas.microsoft.com/office/drawing/2014/main" id="{4BCB57C7-CD6E-1605-438E-01BB5FBDA6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84" y="1809000"/>
            <a:ext cx="5400000" cy="32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January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was the best-performing month for both sales and profit.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April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had the highest profit % despite lower sales volume.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Retail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sales dominate, showing a preference over wholesale.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UPI and Cash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are the most used payment modes — card usage is minimal.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few products contribute to </a:t>
            </a:r>
            <a:r>
              <a:rPr lang="en-US" altLang="en-US" dirty="0">
                <a:latin typeface="Arial" panose="020B0604020202020204" pitchFamily="34" charset="0"/>
              </a:rPr>
              <a:t>bulk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 the sales — strong Pareto pattern.</a:t>
            </a:r>
          </a:p>
        </p:txBody>
      </p:sp>
    </p:spTree>
    <p:extLst>
      <p:ext uri="{BB962C8B-B14F-4D97-AF65-F5344CB8AC3E}">
        <p14:creationId xmlns:p14="http://schemas.microsoft.com/office/powerpoint/2010/main" val="3829359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sk with productivity items">
            <a:extLst>
              <a:ext uri="{FF2B5EF4-FFF2-40B4-BE49-F238E27FC236}">
                <a16:creationId xmlns:a16="http://schemas.microsoft.com/office/drawing/2014/main" id="{AD51A28D-633C-8B92-0229-16326F578B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55" r="-1" b="7854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D64F326-929E-45E2-B54D-DC7E17207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941695"/>
            <a:ext cx="5452527" cy="497461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FCDFD7-7B3B-4ED9-B533-34D0B3724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106424"/>
            <a:ext cx="5120640" cy="464515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DD72A3-BF5D-B0BD-955B-02862D400E1D}"/>
              </a:ext>
            </a:extLst>
          </p:cNvPr>
          <p:cNvSpPr txBox="1"/>
          <p:nvPr/>
        </p:nvSpPr>
        <p:spPr>
          <a:xfrm>
            <a:off x="1357951" y="1352277"/>
            <a:ext cx="4633416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Summary &amp; Future Analysis Opportunities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818CA3-BFBF-1E85-95DE-EDDA06F76125}"/>
              </a:ext>
            </a:extLst>
          </p:cNvPr>
          <p:cNvSpPr txBox="1"/>
          <p:nvPr/>
        </p:nvSpPr>
        <p:spPr>
          <a:xfrm>
            <a:off x="1248229" y="2852792"/>
            <a:ext cx="4975683" cy="27642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400" b="1" dirty="0"/>
              <a:t>Final Summary Based on Data: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400" b="1" dirty="0"/>
              <a:t>January</a:t>
            </a:r>
            <a:r>
              <a:rPr lang="en-US" sz="1400" dirty="0"/>
              <a:t> was the peak month in both sales ($41,346.96) and profit ($7,056.96), indicating strong start-of-year demand.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400" b="1" dirty="0"/>
              <a:t>April</a:t>
            </a:r>
            <a:r>
              <a:rPr lang="en-US" sz="1400" dirty="0"/>
              <a:t> had the highest </a:t>
            </a:r>
            <a:r>
              <a:rPr lang="en-US" sz="1400" b="1" dirty="0"/>
              <a:t>profit margin (25%)</a:t>
            </a:r>
            <a:r>
              <a:rPr lang="en-US" sz="1400" dirty="0"/>
              <a:t>, proving low-sales months can still yield high efficiency.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400" b="1" dirty="0"/>
              <a:t>Retail</a:t>
            </a:r>
            <a:r>
              <a:rPr lang="en-US" sz="1400" dirty="0"/>
              <a:t> sales and </a:t>
            </a:r>
            <a:r>
              <a:rPr lang="en-US" sz="1400" b="1" dirty="0"/>
              <a:t>UPI/Cash</a:t>
            </a:r>
            <a:r>
              <a:rPr lang="en-US" sz="1400" dirty="0"/>
              <a:t> dominate transactions, shaping customer engagement strategies.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400" dirty="0"/>
              <a:t>A small group of products contributes the majority of revenue, aligning with the </a:t>
            </a:r>
            <a:r>
              <a:rPr lang="en-US" sz="1400" b="1" dirty="0"/>
              <a:t>Pareto principle</a:t>
            </a:r>
            <a:r>
              <a:rPr lang="en-US" sz="1400" dirty="0"/>
              <a:t>.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400" dirty="0"/>
              <a:t>The dashboard offers a highly interactive experience with slicers for quick filtering and smarter decisions.</a:t>
            </a:r>
          </a:p>
        </p:txBody>
      </p:sp>
    </p:spTree>
    <p:extLst>
      <p:ext uri="{BB962C8B-B14F-4D97-AF65-F5344CB8AC3E}">
        <p14:creationId xmlns:p14="http://schemas.microsoft.com/office/powerpoint/2010/main" val="4048023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{C68D0D6F-CDE8-4D3F-9563-9581DA88FF43}tf56219246_win32</Template>
  <TotalTime>14</TotalTime>
  <Words>804</Words>
  <Application>Microsoft Office PowerPoint</Application>
  <PresentationFormat>Widescreen</PresentationFormat>
  <Paragraphs>138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</vt:lpstr>
      <vt:lpstr>Arial</vt:lpstr>
      <vt:lpstr>Avenir Next LT Pro</vt:lpstr>
      <vt:lpstr>Avenir Next LT Pro Light</vt:lpstr>
      <vt:lpstr>Calibri</vt:lpstr>
      <vt:lpstr>Garamond</vt:lpstr>
      <vt:lpstr>SavonVTI</vt:lpstr>
      <vt:lpstr>Sales and Product Performance Dashboard Report         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 S</dc:creator>
  <cp:lastModifiedBy>Dell S</cp:lastModifiedBy>
  <cp:revision>2</cp:revision>
  <dcterms:created xsi:type="dcterms:W3CDTF">2025-06-30T13:44:40Z</dcterms:created>
  <dcterms:modified xsi:type="dcterms:W3CDTF">2025-06-30T15:39:53Z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2025-06-30T14:56:02Z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bb84b8bb-2018-4775-a310-58af5c812fda</vt:lpwstr>
  </property>
  <property fmtid="{D5CDD505-2E9C-101B-9397-08002B2CF9AE}" pid="8" name="MSIP_Label_defa4170-0d19-0005-0004-bc88714345d2_ActionId">
    <vt:lpwstr>879124f8-217e-488c-a256-fb5e1a410636</vt:lpwstr>
  </property>
  <property fmtid="{D5CDD505-2E9C-101B-9397-08002B2CF9AE}" pid="9" name="MSIP_Label_defa4170-0d19-0005-0004-bc88714345d2_ContentBits">
    <vt:lpwstr>0</vt:lpwstr>
  </property>
</Properties>
</file>

<file path=docProps/thumbnail.jpeg>
</file>